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</p:sldMasterIdLst>
  <p:notesMasterIdLst>
    <p:notesMasterId r:id="rId58"/>
  </p:notesMasterIdLst>
  <p:sldIdLst>
    <p:sldId id="256" r:id="rId2"/>
    <p:sldId id="346" r:id="rId3"/>
    <p:sldId id="304" r:id="rId4"/>
    <p:sldId id="305" r:id="rId5"/>
    <p:sldId id="306" r:id="rId6"/>
    <p:sldId id="307" r:id="rId7"/>
    <p:sldId id="293" r:id="rId8"/>
    <p:sldId id="302" r:id="rId9"/>
    <p:sldId id="322" r:id="rId10"/>
    <p:sldId id="323" r:id="rId11"/>
    <p:sldId id="324" r:id="rId12"/>
    <p:sldId id="294" r:id="rId13"/>
    <p:sldId id="325" r:id="rId14"/>
    <p:sldId id="326" r:id="rId15"/>
    <p:sldId id="327" r:id="rId16"/>
    <p:sldId id="295" r:id="rId17"/>
    <p:sldId id="328" r:id="rId18"/>
    <p:sldId id="329" r:id="rId19"/>
    <p:sldId id="340" r:id="rId20"/>
    <p:sldId id="296" r:id="rId21"/>
    <p:sldId id="330" r:id="rId22"/>
    <p:sldId id="331" r:id="rId23"/>
    <p:sldId id="341" r:id="rId24"/>
    <p:sldId id="297" r:id="rId25"/>
    <p:sldId id="308" r:id="rId26"/>
    <p:sldId id="332" r:id="rId27"/>
    <p:sldId id="333" r:id="rId28"/>
    <p:sldId id="342" r:id="rId29"/>
    <p:sldId id="298" r:id="rId30"/>
    <p:sldId id="309" r:id="rId31"/>
    <p:sldId id="334" r:id="rId32"/>
    <p:sldId id="335" r:id="rId33"/>
    <p:sldId id="343" r:id="rId34"/>
    <p:sldId id="299" r:id="rId35"/>
    <p:sldId id="300" r:id="rId36"/>
    <p:sldId id="310" r:id="rId37"/>
    <p:sldId id="336" r:id="rId38"/>
    <p:sldId id="337" r:id="rId39"/>
    <p:sldId id="344" r:id="rId40"/>
    <p:sldId id="311" r:id="rId41"/>
    <p:sldId id="312" r:id="rId42"/>
    <p:sldId id="313" r:id="rId43"/>
    <p:sldId id="338" r:id="rId44"/>
    <p:sldId id="339" r:id="rId45"/>
    <p:sldId id="345" r:id="rId46"/>
    <p:sldId id="314" r:id="rId47"/>
    <p:sldId id="301" r:id="rId48"/>
    <p:sldId id="315" r:id="rId49"/>
    <p:sldId id="316" r:id="rId50"/>
    <p:sldId id="317" r:id="rId51"/>
    <p:sldId id="318" r:id="rId52"/>
    <p:sldId id="319" r:id="rId53"/>
    <p:sldId id="321" r:id="rId54"/>
    <p:sldId id="320" r:id="rId55"/>
    <p:sldId id="303" r:id="rId56"/>
    <p:sldId id="291" r:id="rId57"/>
  </p:sldIdLst>
  <p:sldSz cx="9144000" cy="5143500" type="screen16x9"/>
  <p:notesSz cx="6858000" cy="9144000"/>
  <p:embeddedFontLst>
    <p:embeddedFont>
      <p:font typeface="Georgia" pitchFamily="18" charset="0"/>
      <p:regular r:id="rId59"/>
      <p:bold r:id="rId60"/>
      <p:italic r:id="rId61"/>
      <p:boldItalic r:id="rId62"/>
    </p:embeddedFont>
    <p:embeddedFont>
      <p:font typeface="Comic Sans MS" pitchFamily="66" charset="0"/>
      <p:regular r:id="rId63"/>
      <p:bold r:id="rId64"/>
    </p:embeddedFont>
    <p:embeddedFont>
      <p:font typeface="Courgette" charset="-18"/>
      <p:regular r:id="rId65"/>
    </p:embeddedFont>
    <p:embeddedFont>
      <p:font typeface="Andika" charset="-18"/>
      <p:regular r:id="rId6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6699FF"/>
    <a:srgbClr val="FFCCCC"/>
    <a:srgbClr val="FFFF99"/>
    <a:srgbClr val="FFFF66"/>
    <a:srgbClr val="F9E4C2"/>
    <a:srgbClr val="4F493D"/>
    <a:srgbClr val="E4A448"/>
    <a:srgbClr val="9C693D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5C7231-73CB-A98A-1E8D-28AA449C8E51}" v="70" dt="2024-10-13T10:04:15.172"/>
    <p1510:client id="{5BAE447E-993E-138F-EDAC-3C161DBE88F0}" v="120" dt="2024-10-12T20:22:54.376"/>
  </p1510:revLst>
</p1510:revInfo>
</file>

<file path=ppt/tableStyles.xml><?xml version="1.0" encoding="utf-8"?>
<a:tblStyleLst xmlns:a="http://schemas.openxmlformats.org/drawingml/2006/main" def="{17B99F21-548E-435D-A141-5DABEE2699BE}">
  <a:tblStyle styleId="{17B99F21-548E-435D-A141-5DABEE2699B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3970" autoAdjust="0"/>
  </p:normalViewPr>
  <p:slideViewPr>
    <p:cSldViewPr snapToGrid="0">
      <p:cViewPr varScale="1">
        <p:scale>
          <a:sx n="112" d="100"/>
          <a:sy n="112" d="100"/>
        </p:scale>
        <p:origin x="-96" y="-59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39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font" Target="fonts/font5.fntdata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66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2.fntdata"/><Relationship Id="rId65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6.fntdata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.fntdata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4.fntdata"/><Relationship Id="rId7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4039490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db13e22b57_0_6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8" name="Google Shape;508;gdb13e22b57_0_6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db13e22b57_0_6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8" name="Google Shape;508;gdb13e22b57_0_6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db13e22b57_0_6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8" name="Google Shape;508;gdb13e22b57_0_6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db13e22b57_0_6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8" name="Google Shape;508;gdb13e22b57_0_6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6" name="Google Shape;3086;gd6846a9aa0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7" name="Google Shape;3087;gd6846a9aa0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" y="-13"/>
            <a:ext cx="9143827" cy="514352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 rot="-696">
            <a:off x="2129625" y="1407653"/>
            <a:ext cx="4448400" cy="1740600"/>
          </a:xfrm>
          <a:prstGeom prst="rect">
            <a:avLst/>
          </a:prstGeom>
        </p:spPr>
        <p:txBody>
          <a:bodyPr spcFirstLastPara="1" wrap="square" lIns="91421" tIns="91421" rIns="91421" bIns="91421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000">
                <a:latin typeface="Courgette" panose="02000603070400060004" pitchFamily="2" charset="-18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 dirty="0"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 rot="232">
            <a:off x="2133921" y="3148973"/>
            <a:ext cx="4439700" cy="512100"/>
          </a:xfrm>
          <a:prstGeom prst="rect">
            <a:avLst/>
          </a:prstGeom>
        </p:spPr>
        <p:txBody>
          <a:bodyPr spcFirstLastPara="1" wrap="square" lIns="91421" tIns="91421" rIns="91421" bIns="91421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pic>
        <p:nvPicPr>
          <p:cNvPr id="12" name="Google Shape;12;p2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-12" y="-12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"/>
          <p:cNvSpPr/>
          <p:nvPr/>
        </p:nvSpPr>
        <p:spPr>
          <a:xfrm>
            <a:off x="165889" y="402338"/>
            <a:ext cx="243300" cy="2433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165889" y="1084921"/>
            <a:ext cx="243300" cy="2433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165889" y="1767504"/>
            <a:ext cx="243300" cy="2433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165889" y="2450088"/>
            <a:ext cx="243300" cy="2433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165889" y="3132671"/>
            <a:ext cx="243300" cy="2433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165889" y="3815254"/>
            <a:ext cx="243300" cy="2433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165875" y="4497838"/>
            <a:ext cx="243300" cy="2433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8251776" y="-48150"/>
            <a:ext cx="356100" cy="5239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slow" advClick="0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1"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" name="Google Shape;461;p33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62" name="Google Shape;462;p33"/>
          <p:cNvGrpSpPr/>
          <p:nvPr/>
        </p:nvGrpSpPr>
        <p:grpSpPr>
          <a:xfrm>
            <a:off x="2096380" y="1118527"/>
            <a:ext cx="4472281" cy="3677588"/>
            <a:chOff x="2096377" y="1118525"/>
            <a:chExt cx="4472281" cy="3677588"/>
          </a:xfrm>
        </p:grpSpPr>
        <p:sp>
          <p:nvSpPr>
            <p:cNvPr id="463" name="Google Shape;463;p33"/>
            <p:cNvSpPr/>
            <p:nvPr/>
          </p:nvSpPr>
          <p:spPr>
            <a:xfrm>
              <a:off x="2096377" y="1143006"/>
              <a:ext cx="4426057" cy="3653107"/>
            </a:xfrm>
            <a:custGeom>
              <a:avLst/>
              <a:gdLst/>
              <a:ahLst/>
              <a:cxnLst/>
              <a:rect l="l" t="t" r="r" b="b"/>
              <a:pathLst>
                <a:path w="47392" h="35181" extrusionOk="0">
                  <a:moveTo>
                    <a:pt x="5462" y="1193"/>
                  </a:moveTo>
                  <a:cubicBezTo>
                    <a:pt x="5581" y="1193"/>
                    <a:pt x="5653" y="1265"/>
                    <a:pt x="5653" y="1384"/>
                  </a:cubicBezTo>
                  <a:lnTo>
                    <a:pt x="5653" y="2195"/>
                  </a:lnTo>
                  <a:cubicBezTo>
                    <a:pt x="5653" y="2290"/>
                    <a:pt x="5581" y="2386"/>
                    <a:pt x="5462" y="2386"/>
                  </a:cubicBezTo>
                  <a:lnTo>
                    <a:pt x="1956" y="2386"/>
                  </a:lnTo>
                  <a:cubicBezTo>
                    <a:pt x="1861" y="2386"/>
                    <a:pt x="1789" y="2290"/>
                    <a:pt x="1789" y="2195"/>
                  </a:cubicBezTo>
                  <a:lnTo>
                    <a:pt x="1789" y="1384"/>
                  </a:lnTo>
                  <a:cubicBezTo>
                    <a:pt x="1789" y="1265"/>
                    <a:pt x="1861" y="1193"/>
                    <a:pt x="1956" y="1193"/>
                  </a:cubicBezTo>
                  <a:close/>
                  <a:moveTo>
                    <a:pt x="10542" y="1193"/>
                  </a:moveTo>
                  <a:cubicBezTo>
                    <a:pt x="10638" y="1193"/>
                    <a:pt x="10733" y="1265"/>
                    <a:pt x="10733" y="1384"/>
                  </a:cubicBezTo>
                  <a:lnTo>
                    <a:pt x="10733" y="2195"/>
                  </a:lnTo>
                  <a:cubicBezTo>
                    <a:pt x="10733" y="2290"/>
                    <a:pt x="10638" y="2386"/>
                    <a:pt x="10542" y="2386"/>
                  </a:cubicBezTo>
                  <a:lnTo>
                    <a:pt x="7036" y="2386"/>
                  </a:lnTo>
                  <a:cubicBezTo>
                    <a:pt x="6941" y="2386"/>
                    <a:pt x="6846" y="2290"/>
                    <a:pt x="6846" y="2195"/>
                  </a:cubicBezTo>
                  <a:lnTo>
                    <a:pt x="6846" y="1384"/>
                  </a:lnTo>
                  <a:cubicBezTo>
                    <a:pt x="6846" y="1265"/>
                    <a:pt x="6941" y="1193"/>
                    <a:pt x="7036" y="1193"/>
                  </a:cubicBezTo>
                  <a:close/>
                  <a:moveTo>
                    <a:pt x="15599" y="1193"/>
                  </a:moveTo>
                  <a:cubicBezTo>
                    <a:pt x="15718" y="1193"/>
                    <a:pt x="15789" y="1265"/>
                    <a:pt x="15789" y="1384"/>
                  </a:cubicBezTo>
                  <a:lnTo>
                    <a:pt x="15789" y="2195"/>
                  </a:lnTo>
                  <a:cubicBezTo>
                    <a:pt x="15789" y="2290"/>
                    <a:pt x="15718" y="2386"/>
                    <a:pt x="15599" y="2386"/>
                  </a:cubicBezTo>
                  <a:lnTo>
                    <a:pt x="12093" y="2386"/>
                  </a:lnTo>
                  <a:cubicBezTo>
                    <a:pt x="11997" y="2386"/>
                    <a:pt x="11926" y="2290"/>
                    <a:pt x="11926" y="2195"/>
                  </a:cubicBezTo>
                  <a:lnTo>
                    <a:pt x="11926" y="1384"/>
                  </a:lnTo>
                  <a:cubicBezTo>
                    <a:pt x="11926" y="1265"/>
                    <a:pt x="11997" y="1193"/>
                    <a:pt x="12093" y="1193"/>
                  </a:cubicBezTo>
                  <a:close/>
                  <a:moveTo>
                    <a:pt x="20679" y="1193"/>
                  </a:moveTo>
                  <a:cubicBezTo>
                    <a:pt x="20774" y="1193"/>
                    <a:pt x="20870" y="1265"/>
                    <a:pt x="20870" y="1384"/>
                  </a:cubicBezTo>
                  <a:lnTo>
                    <a:pt x="20870" y="2195"/>
                  </a:lnTo>
                  <a:cubicBezTo>
                    <a:pt x="20870" y="2290"/>
                    <a:pt x="20774" y="2386"/>
                    <a:pt x="20679" y="2386"/>
                  </a:cubicBezTo>
                  <a:lnTo>
                    <a:pt x="17173" y="2386"/>
                  </a:lnTo>
                  <a:cubicBezTo>
                    <a:pt x="17077" y="2386"/>
                    <a:pt x="16982" y="2290"/>
                    <a:pt x="16982" y="2195"/>
                  </a:cubicBezTo>
                  <a:lnTo>
                    <a:pt x="16982" y="1384"/>
                  </a:lnTo>
                  <a:cubicBezTo>
                    <a:pt x="16982" y="1265"/>
                    <a:pt x="17077" y="1193"/>
                    <a:pt x="17173" y="1193"/>
                  </a:cubicBezTo>
                  <a:close/>
                  <a:moveTo>
                    <a:pt x="25735" y="1193"/>
                  </a:moveTo>
                  <a:cubicBezTo>
                    <a:pt x="25854" y="1193"/>
                    <a:pt x="25926" y="1265"/>
                    <a:pt x="25926" y="1384"/>
                  </a:cubicBezTo>
                  <a:lnTo>
                    <a:pt x="25926" y="2195"/>
                  </a:lnTo>
                  <a:cubicBezTo>
                    <a:pt x="25926" y="2290"/>
                    <a:pt x="25854" y="2386"/>
                    <a:pt x="25735" y="2386"/>
                  </a:cubicBezTo>
                  <a:lnTo>
                    <a:pt x="22229" y="2386"/>
                  </a:lnTo>
                  <a:cubicBezTo>
                    <a:pt x="22134" y="2386"/>
                    <a:pt x="22062" y="2290"/>
                    <a:pt x="22062" y="2195"/>
                  </a:cubicBezTo>
                  <a:lnTo>
                    <a:pt x="22062" y="1384"/>
                  </a:lnTo>
                  <a:cubicBezTo>
                    <a:pt x="22062" y="1265"/>
                    <a:pt x="22134" y="1193"/>
                    <a:pt x="22229" y="1193"/>
                  </a:cubicBezTo>
                  <a:close/>
                  <a:moveTo>
                    <a:pt x="30815" y="1193"/>
                  </a:moveTo>
                  <a:cubicBezTo>
                    <a:pt x="30911" y="1193"/>
                    <a:pt x="31006" y="1265"/>
                    <a:pt x="31006" y="1384"/>
                  </a:cubicBezTo>
                  <a:lnTo>
                    <a:pt x="31006" y="2195"/>
                  </a:lnTo>
                  <a:cubicBezTo>
                    <a:pt x="31006" y="2290"/>
                    <a:pt x="30911" y="2386"/>
                    <a:pt x="30815" y="2386"/>
                  </a:cubicBezTo>
                  <a:lnTo>
                    <a:pt x="27309" y="2386"/>
                  </a:lnTo>
                  <a:cubicBezTo>
                    <a:pt x="27214" y="2386"/>
                    <a:pt x="27118" y="2290"/>
                    <a:pt x="27118" y="2195"/>
                  </a:cubicBezTo>
                  <a:lnTo>
                    <a:pt x="27118" y="1384"/>
                  </a:lnTo>
                  <a:cubicBezTo>
                    <a:pt x="27118" y="1265"/>
                    <a:pt x="27214" y="1193"/>
                    <a:pt x="27309" y="1193"/>
                  </a:cubicBezTo>
                  <a:close/>
                  <a:moveTo>
                    <a:pt x="36182" y="1193"/>
                  </a:moveTo>
                  <a:cubicBezTo>
                    <a:pt x="36277" y="1193"/>
                    <a:pt x="36372" y="1265"/>
                    <a:pt x="36372" y="1384"/>
                  </a:cubicBezTo>
                  <a:lnTo>
                    <a:pt x="36372" y="2195"/>
                  </a:lnTo>
                  <a:cubicBezTo>
                    <a:pt x="36372" y="2290"/>
                    <a:pt x="36277" y="2386"/>
                    <a:pt x="36182" y="2386"/>
                  </a:cubicBezTo>
                  <a:lnTo>
                    <a:pt x="32676" y="2386"/>
                  </a:lnTo>
                  <a:cubicBezTo>
                    <a:pt x="32580" y="2386"/>
                    <a:pt x="32485" y="2290"/>
                    <a:pt x="32485" y="2195"/>
                  </a:cubicBezTo>
                  <a:lnTo>
                    <a:pt x="32485" y="1384"/>
                  </a:lnTo>
                  <a:cubicBezTo>
                    <a:pt x="32485" y="1265"/>
                    <a:pt x="32580" y="1193"/>
                    <a:pt x="32676" y="1193"/>
                  </a:cubicBezTo>
                  <a:close/>
                  <a:moveTo>
                    <a:pt x="41238" y="1193"/>
                  </a:moveTo>
                  <a:cubicBezTo>
                    <a:pt x="41357" y="1193"/>
                    <a:pt x="41429" y="1265"/>
                    <a:pt x="41429" y="1384"/>
                  </a:cubicBezTo>
                  <a:lnTo>
                    <a:pt x="41429" y="2195"/>
                  </a:lnTo>
                  <a:cubicBezTo>
                    <a:pt x="41429" y="2290"/>
                    <a:pt x="41357" y="2386"/>
                    <a:pt x="41238" y="2386"/>
                  </a:cubicBezTo>
                  <a:lnTo>
                    <a:pt x="37732" y="2386"/>
                  </a:lnTo>
                  <a:cubicBezTo>
                    <a:pt x="37636" y="2386"/>
                    <a:pt x="37565" y="2290"/>
                    <a:pt x="37565" y="2195"/>
                  </a:cubicBezTo>
                  <a:lnTo>
                    <a:pt x="37565" y="1384"/>
                  </a:lnTo>
                  <a:cubicBezTo>
                    <a:pt x="37565" y="1265"/>
                    <a:pt x="37636" y="1193"/>
                    <a:pt x="37732" y="1193"/>
                  </a:cubicBezTo>
                  <a:close/>
                  <a:moveTo>
                    <a:pt x="46318" y="1193"/>
                  </a:moveTo>
                  <a:cubicBezTo>
                    <a:pt x="46413" y="1193"/>
                    <a:pt x="46509" y="1265"/>
                    <a:pt x="46509" y="1384"/>
                  </a:cubicBezTo>
                  <a:lnTo>
                    <a:pt x="46509" y="2195"/>
                  </a:lnTo>
                  <a:cubicBezTo>
                    <a:pt x="46509" y="2290"/>
                    <a:pt x="46413" y="2386"/>
                    <a:pt x="46318" y="2386"/>
                  </a:cubicBezTo>
                  <a:lnTo>
                    <a:pt x="42812" y="2386"/>
                  </a:lnTo>
                  <a:cubicBezTo>
                    <a:pt x="42717" y="2386"/>
                    <a:pt x="42621" y="2290"/>
                    <a:pt x="42621" y="2195"/>
                  </a:cubicBezTo>
                  <a:lnTo>
                    <a:pt x="42621" y="1384"/>
                  </a:lnTo>
                  <a:cubicBezTo>
                    <a:pt x="42621" y="1265"/>
                    <a:pt x="42717" y="1193"/>
                    <a:pt x="42812" y="1193"/>
                  </a:cubicBezTo>
                  <a:close/>
                  <a:moveTo>
                    <a:pt x="0" y="1"/>
                  </a:moveTo>
                  <a:lnTo>
                    <a:pt x="0" y="35180"/>
                  </a:lnTo>
                  <a:lnTo>
                    <a:pt x="47391" y="35180"/>
                  </a:lnTo>
                  <a:lnTo>
                    <a:pt x="4739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3"/>
            <p:cNvSpPr/>
            <p:nvPr/>
          </p:nvSpPr>
          <p:spPr>
            <a:xfrm>
              <a:off x="2142600" y="1118525"/>
              <a:ext cx="4426057" cy="3653107"/>
            </a:xfrm>
            <a:custGeom>
              <a:avLst/>
              <a:gdLst/>
              <a:ahLst/>
              <a:cxnLst/>
              <a:rect l="l" t="t" r="r" b="b"/>
              <a:pathLst>
                <a:path w="47392" h="35181" extrusionOk="0">
                  <a:moveTo>
                    <a:pt x="5462" y="1193"/>
                  </a:moveTo>
                  <a:cubicBezTo>
                    <a:pt x="5581" y="1193"/>
                    <a:pt x="5653" y="1265"/>
                    <a:pt x="5653" y="1384"/>
                  </a:cubicBezTo>
                  <a:lnTo>
                    <a:pt x="5653" y="2195"/>
                  </a:lnTo>
                  <a:cubicBezTo>
                    <a:pt x="5653" y="2290"/>
                    <a:pt x="5581" y="2386"/>
                    <a:pt x="5462" y="2386"/>
                  </a:cubicBezTo>
                  <a:lnTo>
                    <a:pt x="1956" y="2386"/>
                  </a:lnTo>
                  <a:cubicBezTo>
                    <a:pt x="1861" y="2386"/>
                    <a:pt x="1789" y="2290"/>
                    <a:pt x="1789" y="2195"/>
                  </a:cubicBezTo>
                  <a:lnTo>
                    <a:pt x="1789" y="1384"/>
                  </a:lnTo>
                  <a:cubicBezTo>
                    <a:pt x="1789" y="1265"/>
                    <a:pt x="1861" y="1193"/>
                    <a:pt x="1956" y="1193"/>
                  </a:cubicBezTo>
                  <a:close/>
                  <a:moveTo>
                    <a:pt x="10542" y="1193"/>
                  </a:moveTo>
                  <a:cubicBezTo>
                    <a:pt x="10638" y="1193"/>
                    <a:pt x="10733" y="1265"/>
                    <a:pt x="10733" y="1384"/>
                  </a:cubicBezTo>
                  <a:lnTo>
                    <a:pt x="10733" y="2195"/>
                  </a:lnTo>
                  <a:cubicBezTo>
                    <a:pt x="10733" y="2290"/>
                    <a:pt x="10638" y="2386"/>
                    <a:pt x="10542" y="2386"/>
                  </a:cubicBezTo>
                  <a:lnTo>
                    <a:pt x="7036" y="2386"/>
                  </a:lnTo>
                  <a:cubicBezTo>
                    <a:pt x="6941" y="2386"/>
                    <a:pt x="6846" y="2290"/>
                    <a:pt x="6846" y="2195"/>
                  </a:cubicBezTo>
                  <a:lnTo>
                    <a:pt x="6846" y="1384"/>
                  </a:lnTo>
                  <a:cubicBezTo>
                    <a:pt x="6846" y="1265"/>
                    <a:pt x="6941" y="1193"/>
                    <a:pt x="7036" y="1193"/>
                  </a:cubicBezTo>
                  <a:close/>
                  <a:moveTo>
                    <a:pt x="15599" y="1193"/>
                  </a:moveTo>
                  <a:cubicBezTo>
                    <a:pt x="15718" y="1193"/>
                    <a:pt x="15789" y="1265"/>
                    <a:pt x="15789" y="1384"/>
                  </a:cubicBezTo>
                  <a:lnTo>
                    <a:pt x="15789" y="2195"/>
                  </a:lnTo>
                  <a:cubicBezTo>
                    <a:pt x="15789" y="2290"/>
                    <a:pt x="15718" y="2386"/>
                    <a:pt x="15599" y="2386"/>
                  </a:cubicBezTo>
                  <a:lnTo>
                    <a:pt x="12093" y="2386"/>
                  </a:lnTo>
                  <a:cubicBezTo>
                    <a:pt x="11997" y="2386"/>
                    <a:pt x="11926" y="2290"/>
                    <a:pt x="11926" y="2195"/>
                  </a:cubicBezTo>
                  <a:lnTo>
                    <a:pt x="11926" y="1384"/>
                  </a:lnTo>
                  <a:cubicBezTo>
                    <a:pt x="11926" y="1265"/>
                    <a:pt x="11997" y="1193"/>
                    <a:pt x="12093" y="1193"/>
                  </a:cubicBezTo>
                  <a:close/>
                  <a:moveTo>
                    <a:pt x="20679" y="1193"/>
                  </a:moveTo>
                  <a:cubicBezTo>
                    <a:pt x="20774" y="1193"/>
                    <a:pt x="20870" y="1265"/>
                    <a:pt x="20870" y="1384"/>
                  </a:cubicBezTo>
                  <a:lnTo>
                    <a:pt x="20870" y="2195"/>
                  </a:lnTo>
                  <a:cubicBezTo>
                    <a:pt x="20870" y="2290"/>
                    <a:pt x="20774" y="2386"/>
                    <a:pt x="20679" y="2386"/>
                  </a:cubicBezTo>
                  <a:lnTo>
                    <a:pt x="17173" y="2386"/>
                  </a:lnTo>
                  <a:cubicBezTo>
                    <a:pt x="17077" y="2386"/>
                    <a:pt x="16982" y="2290"/>
                    <a:pt x="16982" y="2195"/>
                  </a:cubicBezTo>
                  <a:lnTo>
                    <a:pt x="16982" y="1384"/>
                  </a:lnTo>
                  <a:cubicBezTo>
                    <a:pt x="16982" y="1265"/>
                    <a:pt x="17077" y="1193"/>
                    <a:pt x="17173" y="1193"/>
                  </a:cubicBezTo>
                  <a:close/>
                  <a:moveTo>
                    <a:pt x="25735" y="1193"/>
                  </a:moveTo>
                  <a:cubicBezTo>
                    <a:pt x="25854" y="1193"/>
                    <a:pt x="25926" y="1265"/>
                    <a:pt x="25926" y="1384"/>
                  </a:cubicBezTo>
                  <a:lnTo>
                    <a:pt x="25926" y="2195"/>
                  </a:lnTo>
                  <a:cubicBezTo>
                    <a:pt x="25926" y="2290"/>
                    <a:pt x="25854" y="2386"/>
                    <a:pt x="25735" y="2386"/>
                  </a:cubicBezTo>
                  <a:lnTo>
                    <a:pt x="22229" y="2386"/>
                  </a:lnTo>
                  <a:cubicBezTo>
                    <a:pt x="22134" y="2386"/>
                    <a:pt x="22062" y="2290"/>
                    <a:pt x="22062" y="2195"/>
                  </a:cubicBezTo>
                  <a:lnTo>
                    <a:pt x="22062" y="1384"/>
                  </a:lnTo>
                  <a:cubicBezTo>
                    <a:pt x="22062" y="1265"/>
                    <a:pt x="22134" y="1193"/>
                    <a:pt x="22229" y="1193"/>
                  </a:cubicBezTo>
                  <a:close/>
                  <a:moveTo>
                    <a:pt x="30815" y="1193"/>
                  </a:moveTo>
                  <a:cubicBezTo>
                    <a:pt x="30911" y="1193"/>
                    <a:pt x="31006" y="1265"/>
                    <a:pt x="31006" y="1384"/>
                  </a:cubicBezTo>
                  <a:lnTo>
                    <a:pt x="31006" y="2195"/>
                  </a:lnTo>
                  <a:cubicBezTo>
                    <a:pt x="31006" y="2290"/>
                    <a:pt x="30911" y="2386"/>
                    <a:pt x="30815" y="2386"/>
                  </a:cubicBezTo>
                  <a:lnTo>
                    <a:pt x="27309" y="2386"/>
                  </a:lnTo>
                  <a:cubicBezTo>
                    <a:pt x="27214" y="2386"/>
                    <a:pt x="27118" y="2290"/>
                    <a:pt x="27118" y="2195"/>
                  </a:cubicBezTo>
                  <a:lnTo>
                    <a:pt x="27118" y="1384"/>
                  </a:lnTo>
                  <a:cubicBezTo>
                    <a:pt x="27118" y="1265"/>
                    <a:pt x="27214" y="1193"/>
                    <a:pt x="27309" y="1193"/>
                  </a:cubicBezTo>
                  <a:close/>
                  <a:moveTo>
                    <a:pt x="36182" y="1193"/>
                  </a:moveTo>
                  <a:cubicBezTo>
                    <a:pt x="36277" y="1193"/>
                    <a:pt x="36372" y="1265"/>
                    <a:pt x="36372" y="1384"/>
                  </a:cubicBezTo>
                  <a:lnTo>
                    <a:pt x="36372" y="2195"/>
                  </a:lnTo>
                  <a:cubicBezTo>
                    <a:pt x="36372" y="2290"/>
                    <a:pt x="36277" y="2386"/>
                    <a:pt x="36182" y="2386"/>
                  </a:cubicBezTo>
                  <a:lnTo>
                    <a:pt x="32676" y="2386"/>
                  </a:lnTo>
                  <a:cubicBezTo>
                    <a:pt x="32580" y="2386"/>
                    <a:pt x="32485" y="2290"/>
                    <a:pt x="32485" y="2195"/>
                  </a:cubicBezTo>
                  <a:lnTo>
                    <a:pt x="32485" y="1384"/>
                  </a:lnTo>
                  <a:cubicBezTo>
                    <a:pt x="32485" y="1265"/>
                    <a:pt x="32580" y="1193"/>
                    <a:pt x="32676" y="1193"/>
                  </a:cubicBezTo>
                  <a:close/>
                  <a:moveTo>
                    <a:pt x="41238" y="1193"/>
                  </a:moveTo>
                  <a:cubicBezTo>
                    <a:pt x="41357" y="1193"/>
                    <a:pt x="41429" y="1265"/>
                    <a:pt x="41429" y="1384"/>
                  </a:cubicBezTo>
                  <a:lnTo>
                    <a:pt x="41429" y="2195"/>
                  </a:lnTo>
                  <a:cubicBezTo>
                    <a:pt x="41429" y="2290"/>
                    <a:pt x="41357" y="2386"/>
                    <a:pt x="41238" y="2386"/>
                  </a:cubicBezTo>
                  <a:lnTo>
                    <a:pt x="37732" y="2386"/>
                  </a:lnTo>
                  <a:cubicBezTo>
                    <a:pt x="37636" y="2386"/>
                    <a:pt x="37565" y="2290"/>
                    <a:pt x="37565" y="2195"/>
                  </a:cubicBezTo>
                  <a:lnTo>
                    <a:pt x="37565" y="1384"/>
                  </a:lnTo>
                  <a:cubicBezTo>
                    <a:pt x="37565" y="1265"/>
                    <a:pt x="37636" y="1193"/>
                    <a:pt x="37732" y="1193"/>
                  </a:cubicBezTo>
                  <a:close/>
                  <a:moveTo>
                    <a:pt x="46318" y="1193"/>
                  </a:moveTo>
                  <a:cubicBezTo>
                    <a:pt x="46413" y="1193"/>
                    <a:pt x="46509" y="1265"/>
                    <a:pt x="46509" y="1384"/>
                  </a:cubicBezTo>
                  <a:lnTo>
                    <a:pt x="46509" y="2195"/>
                  </a:lnTo>
                  <a:cubicBezTo>
                    <a:pt x="46509" y="2290"/>
                    <a:pt x="46413" y="2386"/>
                    <a:pt x="46318" y="2386"/>
                  </a:cubicBezTo>
                  <a:lnTo>
                    <a:pt x="42812" y="2386"/>
                  </a:lnTo>
                  <a:cubicBezTo>
                    <a:pt x="42717" y="2386"/>
                    <a:pt x="42621" y="2290"/>
                    <a:pt x="42621" y="2195"/>
                  </a:cubicBezTo>
                  <a:lnTo>
                    <a:pt x="42621" y="1384"/>
                  </a:lnTo>
                  <a:cubicBezTo>
                    <a:pt x="42621" y="1265"/>
                    <a:pt x="42717" y="1193"/>
                    <a:pt x="42812" y="1193"/>
                  </a:cubicBezTo>
                  <a:close/>
                  <a:moveTo>
                    <a:pt x="0" y="1"/>
                  </a:moveTo>
                  <a:lnTo>
                    <a:pt x="0" y="35180"/>
                  </a:lnTo>
                  <a:lnTo>
                    <a:pt x="47391" y="35180"/>
                  </a:lnTo>
                  <a:lnTo>
                    <a:pt x="473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5" name="Google Shape;465;p33"/>
          <p:cNvSpPr txBox="1">
            <a:spLocks noGrp="1"/>
          </p:cNvSpPr>
          <p:nvPr>
            <p:ph type="ctrTitle"/>
          </p:nvPr>
        </p:nvSpPr>
        <p:spPr>
          <a:xfrm>
            <a:off x="3050798" y="598700"/>
            <a:ext cx="2567100" cy="783900"/>
          </a:xfrm>
          <a:prstGeom prst="rect">
            <a:avLst/>
          </a:prstGeom>
        </p:spPr>
        <p:txBody>
          <a:bodyPr spcFirstLastPara="1" wrap="square" lIns="91421" tIns="91421" rIns="91421" bIns="91421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000">
                <a:latin typeface="Courgette" panose="02000603070400060004" pitchFamily="2" charset="-18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 dirty="0"/>
          </a:p>
        </p:txBody>
      </p:sp>
      <p:sp>
        <p:nvSpPr>
          <p:cNvPr id="466" name="Google Shape;466;p33"/>
          <p:cNvSpPr txBox="1">
            <a:spLocks noGrp="1"/>
          </p:cNvSpPr>
          <p:nvPr>
            <p:ph type="subTitle" idx="1"/>
          </p:nvPr>
        </p:nvSpPr>
        <p:spPr>
          <a:xfrm>
            <a:off x="2545688" y="2244875"/>
            <a:ext cx="3617400" cy="712500"/>
          </a:xfrm>
          <a:prstGeom prst="rect">
            <a:avLst/>
          </a:prstGeom>
        </p:spPr>
        <p:txBody>
          <a:bodyPr spcFirstLastPara="1" wrap="square" lIns="91421" tIns="91421" rIns="91421" bIns="91421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67" name="Google Shape;467;p33"/>
          <p:cNvSpPr txBox="1">
            <a:spLocks noGrp="1"/>
          </p:cNvSpPr>
          <p:nvPr>
            <p:ph type="subTitle" idx="2"/>
          </p:nvPr>
        </p:nvSpPr>
        <p:spPr>
          <a:xfrm>
            <a:off x="2545675" y="1781200"/>
            <a:ext cx="3617400" cy="434700"/>
          </a:xfrm>
          <a:prstGeom prst="rect">
            <a:avLst/>
          </a:prstGeom>
        </p:spPr>
        <p:txBody>
          <a:bodyPr spcFirstLastPara="1" wrap="square" lIns="91421" tIns="91421" rIns="91421" bIns="91421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 b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68" name="Google Shape;468;p33"/>
          <p:cNvSpPr/>
          <p:nvPr/>
        </p:nvSpPr>
        <p:spPr>
          <a:xfrm>
            <a:off x="165875" y="405400"/>
            <a:ext cx="243300" cy="2433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33"/>
          <p:cNvSpPr/>
          <p:nvPr/>
        </p:nvSpPr>
        <p:spPr>
          <a:xfrm>
            <a:off x="165875" y="1087983"/>
            <a:ext cx="243300" cy="2433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33"/>
          <p:cNvSpPr/>
          <p:nvPr/>
        </p:nvSpPr>
        <p:spPr>
          <a:xfrm>
            <a:off x="165875" y="1770542"/>
            <a:ext cx="243300" cy="2433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33"/>
          <p:cNvSpPr/>
          <p:nvPr/>
        </p:nvSpPr>
        <p:spPr>
          <a:xfrm>
            <a:off x="165875" y="2453125"/>
            <a:ext cx="243300" cy="2433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33"/>
          <p:cNvSpPr/>
          <p:nvPr/>
        </p:nvSpPr>
        <p:spPr>
          <a:xfrm>
            <a:off x="165875" y="3135708"/>
            <a:ext cx="243300" cy="2433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" name="Google Shape;473;p33"/>
          <p:cNvSpPr/>
          <p:nvPr/>
        </p:nvSpPr>
        <p:spPr>
          <a:xfrm>
            <a:off x="165875" y="3812192"/>
            <a:ext cx="243300" cy="2433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33"/>
          <p:cNvSpPr/>
          <p:nvPr/>
        </p:nvSpPr>
        <p:spPr>
          <a:xfrm>
            <a:off x="165875" y="4494775"/>
            <a:ext cx="243300" cy="2433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p33"/>
          <p:cNvSpPr/>
          <p:nvPr/>
        </p:nvSpPr>
        <p:spPr>
          <a:xfrm>
            <a:off x="8251776" y="0"/>
            <a:ext cx="356100" cy="5219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33"/>
          <p:cNvSpPr txBox="1"/>
          <p:nvPr/>
        </p:nvSpPr>
        <p:spPr>
          <a:xfrm>
            <a:off x="2427563" y="3522550"/>
            <a:ext cx="3856200" cy="6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ndika"/>
                <a:ea typeface="Andika"/>
                <a:cs typeface="Andika"/>
                <a:sym typeface="Andika"/>
              </a:rPr>
              <a:t>CREDITS: This presentation template was created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Andika"/>
                <a:ea typeface="Andika"/>
                <a:cs typeface="Andika"/>
                <a:sym typeface="Andika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Andika"/>
                <a:ea typeface="Andika"/>
                <a:cs typeface="Andika"/>
                <a:sym typeface="Andika"/>
              </a:rPr>
              <a:t>, including icons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Andika"/>
                <a:ea typeface="Andika"/>
                <a:cs typeface="Andika"/>
                <a:sym typeface="Andika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Andika"/>
                <a:ea typeface="Andika"/>
                <a:cs typeface="Andika"/>
                <a:sym typeface="Andika"/>
              </a:rPr>
              <a:t>, and infographics &amp; images by </a:t>
            </a:r>
            <a:r>
              <a:rPr lang="en" sz="1200" b="1">
                <a:solidFill>
                  <a:schemeClr val="hlink"/>
                </a:solidFill>
                <a:uFill>
                  <a:noFill/>
                </a:uFill>
                <a:latin typeface="Andika"/>
                <a:ea typeface="Andika"/>
                <a:cs typeface="Andika"/>
                <a:sym typeface="Andika"/>
                <a:hlinkClick r:id="rId5"/>
              </a:rPr>
              <a:t>Freepi</a:t>
            </a:r>
            <a:r>
              <a:rPr lang="en" sz="1200" b="1">
                <a:solidFill>
                  <a:schemeClr val="dk1"/>
                </a:solidFill>
                <a:latin typeface="Andika"/>
                <a:ea typeface="Andika"/>
                <a:cs typeface="Andika"/>
                <a:sym typeface="Andika"/>
              </a:rPr>
              <a:t>k</a:t>
            </a:r>
            <a:endParaRPr sz="1200" b="1">
              <a:solidFill>
                <a:schemeClr val="dk1"/>
              </a:solidFill>
              <a:latin typeface="Andika"/>
              <a:ea typeface="Andika"/>
              <a:cs typeface="Andika"/>
              <a:sym typeface="Andika"/>
            </a:endParaRPr>
          </a:p>
        </p:txBody>
      </p:sp>
    </p:spTree>
  </p:cSld>
  <p:clrMapOvr>
    <a:masterClrMapping/>
  </p:clrMapOvr>
  <p:transition spd="slow" advClick="0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1"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8" name="Google Shape;478;p34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79" name="Google Shape;479;p34"/>
          <p:cNvGrpSpPr/>
          <p:nvPr/>
        </p:nvGrpSpPr>
        <p:grpSpPr>
          <a:xfrm>
            <a:off x="2096380" y="1118527"/>
            <a:ext cx="4472281" cy="3677588"/>
            <a:chOff x="2096377" y="1118525"/>
            <a:chExt cx="4472281" cy="3677588"/>
          </a:xfrm>
        </p:grpSpPr>
        <p:sp>
          <p:nvSpPr>
            <p:cNvPr id="480" name="Google Shape;480;p34"/>
            <p:cNvSpPr/>
            <p:nvPr/>
          </p:nvSpPr>
          <p:spPr>
            <a:xfrm>
              <a:off x="2096377" y="1143006"/>
              <a:ext cx="4426057" cy="3653107"/>
            </a:xfrm>
            <a:custGeom>
              <a:avLst/>
              <a:gdLst/>
              <a:ahLst/>
              <a:cxnLst/>
              <a:rect l="l" t="t" r="r" b="b"/>
              <a:pathLst>
                <a:path w="47392" h="35181" extrusionOk="0">
                  <a:moveTo>
                    <a:pt x="5462" y="1193"/>
                  </a:moveTo>
                  <a:cubicBezTo>
                    <a:pt x="5581" y="1193"/>
                    <a:pt x="5653" y="1265"/>
                    <a:pt x="5653" y="1384"/>
                  </a:cubicBezTo>
                  <a:lnTo>
                    <a:pt x="5653" y="2195"/>
                  </a:lnTo>
                  <a:cubicBezTo>
                    <a:pt x="5653" y="2290"/>
                    <a:pt x="5581" y="2386"/>
                    <a:pt x="5462" y="2386"/>
                  </a:cubicBezTo>
                  <a:lnTo>
                    <a:pt x="1956" y="2386"/>
                  </a:lnTo>
                  <a:cubicBezTo>
                    <a:pt x="1861" y="2386"/>
                    <a:pt x="1789" y="2290"/>
                    <a:pt x="1789" y="2195"/>
                  </a:cubicBezTo>
                  <a:lnTo>
                    <a:pt x="1789" y="1384"/>
                  </a:lnTo>
                  <a:cubicBezTo>
                    <a:pt x="1789" y="1265"/>
                    <a:pt x="1861" y="1193"/>
                    <a:pt x="1956" y="1193"/>
                  </a:cubicBezTo>
                  <a:close/>
                  <a:moveTo>
                    <a:pt x="10542" y="1193"/>
                  </a:moveTo>
                  <a:cubicBezTo>
                    <a:pt x="10638" y="1193"/>
                    <a:pt x="10733" y="1265"/>
                    <a:pt x="10733" y="1384"/>
                  </a:cubicBezTo>
                  <a:lnTo>
                    <a:pt x="10733" y="2195"/>
                  </a:lnTo>
                  <a:cubicBezTo>
                    <a:pt x="10733" y="2290"/>
                    <a:pt x="10638" y="2386"/>
                    <a:pt x="10542" y="2386"/>
                  </a:cubicBezTo>
                  <a:lnTo>
                    <a:pt x="7036" y="2386"/>
                  </a:lnTo>
                  <a:cubicBezTo>
                    <a:pt x="6941" y="2386"/>
                    <a:pt x="6846" y="2290"/>
                    <a:pt x="6846" y="2195"/>
                  </a:cubicBezTo>
                  <a:lnTo>
                    <a:pt x="6846" y="1384"/>
                  </a:lnTo>
                  <a:cubicBezTo>
                    <a:pt x="6846" y="1265"/>
                    <a:pt x="6941" y="1193"/>
                    <a:pt x="7036" y="1193"/>
                  </a:cubicBezTo>
                  <a:close/>
                  <a:moveTo>
                    <a:pt x="15599" y="1193"/>
                  </a:moveTo>
                  <a:cubicBezTo>
                    <a:pt x="15718" y="1193"/>
                    <a:pt x="15789" y="1265"/>
                    <a:pt x="15789" y="1384"/>
                  </a:cubicBezTo>
                  <a:lnTo>
                    <a:pt x="15789" y="2195"/>
                  </a:lnTo>
                  <a:cubicBezTo>
                    <a:pt x="15789" y="2290"/>
                    <a:pt x="15718" y="2386"/>
                    <a:pt x="15599" y="2386"/>
                  </a:cubicBezTo>
                  <a:lnTo>
                    <a:pt x="12093" y="2386"/>
                  </a:lnTo>
                  <a:cubicBezTo>
                    <a:pt x="11997" y="2386"/>
                    <a:pt x="11926" y="2290"/>
                    <a:pt x="11926" y="2195"/>
                  </a:cubicBezTo>
                  <a:lnTo>
                    <a:pt x="11926" y="1384"/>
                  </a:lnTo>
                  <a:cubicBezTo>
                    <a:pt x="11926" y="1265"/>
                    <a:pt x="11997" y="1193"/>
                    <a:pt x="12093" y="1193"/>
                  </a:cubicBezTo>
                  <a:close/>
                  <a:moveTo>
                    <a:pt x="20679" y="1193"/>
                  </a:moveTo>
                  <a:cubicBezTo>
                    <a:pt x="20774" y="1193"/>
                    <a:pt x="20870" y="1265"/>
                    <a:pt x="20870" y="1384"/>
                  </a:cubicBezTo>
                  <a:lnTo>
                    <a:pt x="20870" y="2195"/>
                  </a:lnTo>
                  <a:cubicBezTo>
                    <a:pt x="20870" y="2290"/>
                    <a:pt x="20774" y="2386"/>
                    <a:pt x="20679" y="2386"/>
                  </a:cubicBezTo>
                  <a:lnTo>
                    <a:pt x="17173" y="2386"/>
                  </a:lnTo>
                  <a:cubicBezTo>
                    <a:pt x="17077" y="2386"/>
                    <a:pt x="16982" y="2290"/>
                    <a:pt x="16982" y="2195"/>
                  </a:cubicBezTo>
                  <a:lnTo>
                    <a:pt x="16982" y="1384"/>
                  </a:lnTo>
                  <a:cubicBezTo>
                    <a:pt x="16982" y="1265"/>
                    <a:pt x="17077" y="1193"/>
                    <a:pt x="17173" y="1193"/>
                  </a:cubicBezTo>
                  <a:close/>
                  <a:moveTo>
                    <a:pt x="25735" y="1193"/>
                  </a:moveTo>
                  <a:cubicBezTo>
                    <a:pt x="25854" y="1193"/>
                    <a:pt x="25926" y="1265"/>
                    <a:pt x="25926" y="1384"/>
                  </a:cubicBezTo>
                  <a:lnTo>
                    <a:pt x="25926" y="2195"/>
                  </a:lnTo>
                  <a:cubicBezTo>
                    <a:pt x="25926" y="2290"/>
                    <a:pt x="25854" y="2386"/>
                    <a:pt x="25735" y="2386"/>
                  </a:cubicBezTo>
                  <a:lnTo>
                    <a:pt x="22229" y="2386"/>
                  </a:lnTo>
                  <a:cubicBezTo>
                    <a:pt x="22134" y="2386"/>
                    <a:pt x="22062" y="2290"/>
                    <a:pt x="22062" y="2195"/>
                  </a:cubicBezTo>
                  <a:lnTo>
                    <a:pt x="22062" y="1384"/>
                  </a:lnTo>
                  <a:cubicBezTo>
                    <a:pt x="22062" y="1265"/>
                    <a:pt x="22134" y="1193"/>
                    <a:pt x="22229" y="1193"/>
                  </a:cubicBezTo>
                  <a:close/>
                  <a:moveTo>
                    <a:pt x="30815" y="1193"/>
                  </a:moveTo>
                  <a:cubicBezTo>
                    <a:pt x="30911" y="1193"/>
                    <a:pt x="31006" y="1265"/>
                    <a:pt x="31006" y="1384"/>
                  </a:cubicBezTo>
                  <a:lnTo>
                    <a:pt x="31006" y="2195"/>
                  </a:lnTo>
                  <a:cubicBezTo>
                    <a:pt x="31006" y="2290"/>
                    <a:pt x="30911" y="2386"/>
                    <a:pt x="30815" y="2386"/>
                  </a:cubicBezTo>
                  <a:lnTo>
                    <a:pt x="27309" y="2386"/>
                  </a:lnTo>
                  <a:cubicBezTo>
                    <a:pt x="27214" y="2386"/>
                    <a:pt x="27118" y="2290"/>
                    <a:pt x="27118" y="2195"/>
                  </a:cubicBezTo>
                  <a:lnTo>
                    <a:pt x="27118" y="1384"/>
                  </a:lnTo>
                  <a:cubicBezTo>
                    <a:pt x="27118" y="1265"/>
                    <a:pt x="27214" y="1193"/>
                    <a:pt x="27309" y="1193"/>
                  </a:cubicBezTo>
                  <a:close/>
                  <a:moveTo>
                    <a:pt x="36182" y="1193"/>
                  </a:moveTo>
                  <a:cubicBezTo>
                    <a:pt x="36277" y="1193"/>
                    <a:pt x="36372" y="1265"/>
                    <a:pt x="36372" y="1384"/>
                  </a:cubicBezTo>
                  <a:lnTo>
                    <a:pt x="36372" y="2195"/>
                  </a:lnTo>
                  <a:cubicBezTo>
                    <a:pt x="36372" y="2290"/>
                    <a:pt x="36277" y="2386"/>
                    <a:pt x="36182" y="2386"/>
                  </a:cubicBezTo>
                  <a:lnTo>
                    <a:pt x="32676" y="2386"/>
                  </a:lnTo>
                  <a:cubicBezTo>
                    <a:pt x="32580" y="2386"/>
                    <a:pt x="32485" y="2290"/>
                    <a:pt x="32485" y="2195"/>
                  </a:cubicBezTo>
                  <a:lnTo>
                    <a:pt x="32485" y="1384"/>
                  </a:lnTo>
                  <a:cubicBezTo>
                    <a:pt x="32485" y="1265"/>
                    <a:pt x="32580" y="1193"/>
                    <a:pt x="32676" y="1193"/>
                  </a:cubicBezTo>
                  <a:close/>
                  <a:moveTo>
                    <a:pt x="41238" y="1193"/>
                  </a:moveTo>
                  <a:cubicBezTo>
                    <a:pt x="41357" y="1193"/>
                    <a:pt x="41429" y="1265"/>
                    <a:pt x="41429" y="1384"/>
                  </a:cubicBezTo>
                  <a:lnTo>
                    <a:pt x="41429" y="2195"/>
                  </a:lnTo>
                  <a:cubicBezTo>
                    <a:pt x="41429" y="2290"/>
                    <a:pt x="41357" y="2386"/>
                    <a:pt x="41238" y="2386"/>
                  </a:cubicBezTo>
                  <a:lnTo>
                    <a:pt x="37732" y="2386"/>
                  </a:lnTo>
                  <a:cubicBezTo>
                    <a:pt x="37636" y="2386"/>
                    <a:pt x="37565" y="2290"/>
                    <a:pt x="37565" y="2195"/>
                  </a:cubicBezTo>
                  <a:lnTo>
                    <a:pt x="37565" y="1384"/>
                  </a:lnTo>
                  <a:cubicBezTo>
                    <a:pt x="37565" y="1265"/>
                    <a:pt x="37636" y="1193"/>
                    <a:pt x="37732" y="1193"/>
                  </a:cubicBezTo>
                  <a:close/>
                  <a:moveTo>
                    <a:pt x="46318" y="1193"/>
                  </a:moveTo>
                  <a:cubicBezTo>
                    <a:pt x="46413" y="1193"/>
                    <a:pt x="46509" y="1265"/>
                    <a:pt x="46509" y="1384"/>
                  </a:cubicBezTo>
                  <a:lnTo>
                    <a:pt x="46509" y="2195"/>
                  </a:lnTo>
                  <a:cubicBezTo>
                    <a:pt x="46509" y="2290"/>
                    <a:pt x="46413" y="2386"/>
                    <a:pt x="46318" y="2386"/>
                  </a:cubicBezTo>
                  <a:lnTo>
                    <a:pt x="42812" y="2386"/>
                  </a:lnTo>
                  <a:cubicBezTo>
                    <a:pt x="42717" y="2386"/>
                    <a:pt x="42621" y="2290"/>
                    <a:pt x="42621" y="2195"/>
                  </a:cubicBezTo>
                  <a:lnTo>
                    <a:pt x="42621" y="1384"/>
                  </a:lnTo>
                  <a:cubicBezTo>
                    <a:pt x="42621" y="1265"/>
                    <a:pt x="42717" y="1193"/>
                    <a:pt x="42812" y="1193"/>
                  </a:cubicBezTo>
                  <a:close/>
                  <a:moveTo>
                    <a:pt x="0" y="1"/>
                  </a:moveTo>
                  <a:lnTo>
                    <a:pt x="0" y="35180"/>
                  </a:lnTo>
                  <a:lnTo>
                    <a:pt x="47391" y="35180"/>
                  </a:lnTo>
                  <a:lnTo>
                    <a:pt x="4739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4"/>
            <p:cNvSpPr/>
            <p:nvPr/>
          </p:nvSpPr>
          <p:spPr>
            <a:xfrm>
              <a:off x="2142600" y="1118525"/>
              <a:ext cx="4426057" cy="3653107"/>
            </a:xfrm>
            <a:custGeom>
              <a:avLst/>
              <a:gdLst/>
              <a:ahLst/>
              <a:cxnLst/>
              <a:rect l="l" t="t" r="r" b="b"/>
              <a:pathLst>
                <a:path w="47392" h="35181" extrusionOk="0">
                  <a:moveTo>
                    <a:pt x="5462" y="1193"/>
                  </a:moveTo>
                  <a:cubicBezTo>
                    <a:pt x="5581" y="1193"/>
                    <a:pt x="5653" y="1265"/>
                    <a:pt x="5653" y="1384"/>
                  </a:cubicBezTo>
                  <a:lnTo>
                    <a:pt x="5653" y="2195"/>
                  </a:lnTo>
                  <a:cubicBezTo>
                    <a:pt x="5653" y="2290"/>
                    <a:pt x="5581" y="2386"/>
                    <a:pt x="5462" y="2386"/>
                  </a:cubicBezTo>
                  <a:lnTo>
                    <a:pt x="1956" y="2386"/>
                  </a:lnTo>
                  <a:cubicBezTo>
                    <a:pt x="1861" y="2386"/>
                    <a:pt x="1789" y="2290"/>
                    <a:pt x="1789" y="2195"/>
                  </a:cubicBezTo>
                  <a:lnTo>
                    <a:pt x="1789" y="1384"/>
                  </a:lnTo>
                  <a:cubicBezTo>
                    <a:pt x="1789" y="1265"/>
                    <a:pt x="1861" y="1193"/>
                    <a:pt x="1956" y="1193"/>
                  </a:cubicBezTo>
                  <a:close/>
                  <a:moveTo>
                    <a:pt x="10542" y="1193"/>
                  </a:moveTo>
                  <a:cubicBezTo>
                    <a:pt x="10638" y="1193"/>
                    <a:pt x="10733" y="1265"/>
                    <a:pt x="10733" y="1384"/>
                  </a:cubicBezTo>
                  <a:lnTo>
                    <a:pt x="10733" y="2195"/>
                  </a:lnTo>
                  <a:cubicBezTo>
                    <a:pt x="10733" y="2290"/>
                    <a:pt x="10638" y="2386"/>
                    <a:pt x="10542" y="2386"/>
                  </a:cubicBezTo>
                  <a:lnTo>
                    <a:pt x="7036" y="2386"/>
                  </a:lnTo>
                  <a:cubicBezTo>
                    <a:pt x="6941" y="2386"/>
                    <a:pt x="6846" y="2290"/>
                    <a:pt x="6846" y="2195"/>
                  </a:cubicBezTo>
                  <a:lnTo>
                    <a:pt x="6846" y="1384"/>
                  </a:lnTo>
                  <a:cubicBezTo>
                    <a:pt x="6846" y="1265"/>
                    <a:pt x="6941" y="1193"/>
                    <a:pt x="7036" y="1193"/>
                  </a:cubicBezTo>
                  <a:close/>
                  <a:moveTo>
                    <a:pt x="15599" y="1193"/>
                  </a:moveTo>
                  <a:cubicBezTo>
                    <a:pt x="15718" y="1193"/>
                    <a:pt x="15789" y="1265"/>
                    <a:pt x="15789" y="1384"/>
                  </a:cubicBezTo>
                  <a:lnTo>
                    <a:pt x="15789" y="2195"/>
                  </a:lnTo>
                  <a:cubicBezTo>
                    <a:pt x="15789" y="2290"/>
                    <a:pt x="15718" y="2386"/>
                    <a:pt x="15599" y="2386"/>
                  </a:cubicBezTo>
                  <a:lnTo>
                    <a:pt x="12093" y="2386"/>
                  </a:lnTo>
                  <a:cubicBezTo>
                    <a:pt x="11997" y="2386"/>
                    <a:pt x="11926" y="2290"/>
                    <a:pt x="11926" y="2195"/>
                  </a:cubicBezTo>
                  <a:lnTo>
                    <a:pt x="11926" y="1384"/>
                  </a:lnTo>
                  <a:cubicBezTo>
                    <a:pt x="11926" y="1265"/>
                    <a:pt x="11997" y="1193"/>
                    <a:pt x="12093" y="1193"/>
                  </a:cubicBezTo>
                  <a:close/>
                  <a:moveTo>
                    <a:pt x="20679" y="1193"/>
                  </a:moveTo>
                  <a:cubicBezTo>
                    <a:pt x="20774" y="1193"/>
                    <a:pt x="20870" y="1265"/>
                    <a:pt x="20870" y="1384"/>
                  </a:cubicBezTo>
                  <a:lnTo>
                    <a:pt x="20870" y="2195"/>
                  </a:lnTo>
                  <a:cubicBezTo>
                    <a:pt x="20870" y="2290"/>
                    <a:pt x="20774" y="2386"/>
                    <a:pt x="20679" y="2386"/>
                  </a:cubicBezTo>
                  <a:lnTo>
                    <a:pt x="17173" y="2386"/>
                  </a:lnTo>
                  <a:cubicBezTo>
                    <a:pt x="17077" y="2386"/>
                    <a:pt x="16982" y="2290"/>
                    <a:pt x="16982" y="2195"/>
                  </a:cubicBezTo>
                  <a:lnTo>
                    <a:pt x="16982" y="1384"/>
                  </a:lnTo>
                  <a:cubicBezTo>
                    <a:pt x="16982" y="1265"/>
                    <a:pt x="17077" y="1193"/>
                    <a:pt x="17173" y="1193"/>
                  </a:cubicBezTo>
                  <a:close/>
                  <a:moveTo>
                    <a:pt x="25735" y="1193"/>
                  </a:moveTo>
                  <a:cubicBezTo>
                    <a:pt x="25854" y="1193"/>
                    <a:pt x="25926" y="1265"/>
                    <a:pt x="25926" y="1384"/>
                  </a:cubicBezTo>
                  <a:lnTo>
                    <a:pt x="25926" y="2195"/>
                  </a:lnTo>
                  <a:cubicBezTo>
                    <a:pt x="25926" y="2290"/>
                    <a:pt x="25854" y="2386"/>
                    <a:pt x="25735" y="2386"/>
                  </a:cubicBezTo>
                  <a:lnTo>
                    <a:pt x="22229" y="2386"/>
                  </a:lnTo>
                  <a:cubicBezTo>
                    <a:pt x="22134" y="2386"/>
                    <a:pt x="22062" y="2290"/>
                    <a:pt x="22062" y="2195"/>
                  </a:cubicBezTo>
                  <a:lnTo>
                    <a:pt x="22062" y="1384"/>
                  </a:lnTo>
                  <a:cubicBezTo>
                    <a:pt x="22062" y="1265"/>
                    <a:pt x="22134" y="1193"/>
                    <a:pt x="22229" y="1193"/>
                  </a:cubicBezTo>
                  <a:close/>
                  <a:moveTo>
                    <a:pt x="30815" y="1193"/>
                  </a:moveTo>
                  <a:cubicBezTo>
                    <a:pt x="30911" y="1193"/>
                    <a:pt x="31006" y="1265"/>
                    <a:pt x="31006" y="1384"/>
                  </a:cubicBezTo>
                  <a:lnTo>
                    <a:pt x="31006" y="2195"/>
                  </a:lnTo>
                  <a:cubicBezTo>
                    <a:pt x="31006" y="2290"/>
                    <a:pt x="30911" y="2386"/>
                    <a:pt x="30815" y="2386"/>
                  </a:cubicBezTo>
                  <a:lnTo>
                    <a:pt x="27309" y="2386"/>
                  </a:lnTo>
                  <a:cubicBezTo>
                    <a:pt x="27214" y="2386"/>
                    <a:pt x="27118" y="2290"/>
                    <a:pt x="27118" y="2195"/>
                  </a:cubicBezTo>
                  <a:lnTo>
                    <a:pt x="27118" y="1384"/>
                  </a:lnTo>
                  <a:cubicBezTo>
                    <a:pt x="27118" y="1265"/>
                    <a:pt x="27214" y="1193"/>
                    <a:pt x="27309" y="1193"/>
                  </a:cubicBezTo>
                  <a:close/>
                  <a:moveTo>
                    <a:pt x="36182" y="1193"/>
                  </a:moveTo>
                  <a:cubicBezTo>
                    <a:pt x="36277" y="1193"/>
                    <a:pt x="36372" y="1265"/>
                    <a:pt x="36372" y="1384"/>
                  </a:cubicBezTo>
                  <a:lnTo>
                    <a:pt x="36372" y="2195"/>
                  </a:lnTo>
                  <a:cubicBezTo>
                    <a:pt x="36372" y="2290"/>
                    <a:pt x="36277" y="2386"/>
                    <a:pt x="36182" y="2386"/>
                  </a:cubicBezTo>
                  <a:lnTo>
                    <a:pt x="32676" y="2386"/>
                  </a:lnTo>
                  <a:cubicBezTo>
                    <a:pt x="32580" y="2386"/>
                    <a:pt x="32485" y="2290"/>
                    <a:pt x="32485" y="2195"/>
                  </a:cubicBezTo>
                  <a:lnTo>
                    <a:pt x="32485" y="1384"/>
                  </a:lnTo>
                  <a:cubicBezTo>
                    <a:pt x="32485" y="1265"/>
                    <a:pt x="32580" y="1193"/>
                    <a:pt x="32676" y="1193"/>
                  </a:cubicBezTo>
                  <a:close/>
                  <a:moveTo>
                    <a:pt x="41238" y="1193"/>
                  </a:moveTo>
                  <a:cubicBezTo>
                    <a:pt x="41357" y="1193"/>
                    <a:pt x="41429" y="1265"/>
                    <a:pt x="41429" y="1384"/>
                  </a:cubicBezTo>
                  <a:lnTo>
                    <a:pt x="41429" y="2195"/>
                  </a:lnTo>
                  <a:cubicBezTo>
                    <a:pt x="41429" y="2290"/>
                    <a:pt x="41357" y="2386"/>
                    <a:pt x="41238" y="2386"/>
                  </a:cubicBezTo>
                  <a:lnTo>
                    <a:pt x="37732" y="2386"/>
                  </a:lnTo>
                  <a:cubicBezTo>
                    <a:pt x="37636" y="2386"/>
                    <a:pt x="37565" y="2290"/>
                    <a:pt x="37565" y="2195"/>
                  </a:cubicBezTo>
                  <a:lnTo>
                    <a:pt x="37565" y="1384"/>
                  </a:lnTo>
                  <a:cubicBezTo>
                    <a:pt x="37565" y="1265"/>
                    <a:pt x="37636" y="1193"/>
                    <a:pt x="37732" y="1193"/>
                  </a:cubicBezTo>
                  <a:close/>
                  <a:moveTo>
                    <a:pt x="46318" y="1193"/>
                  </a:moveTo>
                  <a:cubicBezTo>
                    <a:pt x="46413" y="1193"/>
                    <a:pt x="46509" y="1265"/>
                    <a:pt x="46509" y="1384"/>
                  </a:cubicBezTo>
                  <a:lnTo>
                    <a:pt x="46509" y="2195"/>
                  </a:lnTo>
                  <a:cubicBezTo>
                    <a:pt x="46509" y="2290"/>
                    <a:pt x="46413" y="2386"/>
                    <a:pt x="46318" y="2386"/>
                  </a:cubicBezTo>
                  <a:lnTo>
                    <a:pt x="42812" y="2386"/>
                  </a:lnTo>
                  <a:cubicBezTo>
                    <a:pt x="42717" y="2386"/>
                    <a:pt x="42621" y="2290"/>
                    <a:pt x="42621" y="2195"/>
                  </a:cubicBezTo>
                  <a:lnTo>
                    <a:pt x="42621" y="1384"/>
                  </a:lnTo>
                  <a:cubicBezTo>
                    <a:pt x="42621" y="1265"/>
                    <a:pt x="42717" y="1193"/>
                    <a:pt x="42812" y="1193"/>
                  </a:cubicBezTo>
                  <a:close/>
                  <a:moveTo>
                    <a:pt x="0" y="1"/>
                  </a:moveTo>
                  <a:lnTo>
                    <a:pt x="0" y="35180"/>
                  </a:lnTo>
                  <a:lnTo>
                    <a:pt x="47391" y="35180"/>
                  </a:lnTo>
                  <a:lnTo>
                    <a:pt x="473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2" name="Google Shape;482;p34"/>
          <p:cNvSpPr/>
          <p:nvPr/>
        </p:nvSpPr>
        <p:spPr>
          <a:xfrm>
            <a:off x="165875" y="405400"/>
            <a:ext cx="243300" cy="2433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p34"/>
          <p:cNvSpPr/>
          <p:nvPr/>
        </p:nvSpPr>
        <p:spPr>
          <a:xfrm>
            <a:off x="165875" y="1087983"/>
            <a:ext cx="243300" cy="2433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" name="Google Shape;484;p34"/>
          <p:cNvSpPr/>
          <p:nvPr/>
        </p:nvSpPr>
        <p:spPr>
          <a:xfrm>
            <a:off x="165875" y="1770542"/>
            <a:ext cx="243300" cy="2433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34"/>
          <p:cNvSpPr/>
          <p:nvPr/>
        </p:nvSpPr>
        <p:spPr>
          <a:xfrm>
            <a:off x="165875" y="2453125"/>
            <a:ext cx="243300" cy="2433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6" name="Google Shape;486;p34"/>
          <p:cNvSpPr/>
          <p:nvPr/>
        </p:nvSpPr>
        <p:spPr>
          <a:xfrm>
            <a:off x="165875" y="3135708"/>
            <a:ext cx="243300" cy="2433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" name="Google Shape;487;p34"/>
          <p:cNvSpPr/>
          <p:nvPr/>
        </p:nvSpPr>
        <p:spPr>
          <a:xfrm>
            <a:off x="165875" y="3812192"/>
            <a:ext cx="243300" cy="2433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p34"/>
          <p:cNvSpPr/>
          <p:nvPr/>
        </p:nvSpPr>
        <p:spPr>
          <a:xfrm>
            <a:off x="165875" y="4494775"/>
            <a:ext cx="243300" cy="2433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34"/>
          <p:cNvSpPr/>
          <p:nvPr/>
        </p:nvSpPr>
        <p:spPr>
          <a:xfrm>
            <a:off x="8251776" y="0"/>
            <a:ext cx="356100" cy="5219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slow" advClick="0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1_1"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" name="Google Shape;491;p35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rot="10800000" flipH="1">
            <a:off x="-12" y="-12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92" name="Google Shape;492;p35"/>
          <p:cNvSpPr/>
          <p:nvPr/>
        </p:nvSpPr>
        <p:spPr>
          <a:xfrm rot="10800000">
            <a:off x="8162447" y="-38902"/>
            <a:ext cx="1005490" cy="1125793"/>
          </a:xfrm>
          <a:custGeom>
            <a:avLst/>
            <a:gdLst/>
            <a:ahLst/>
            <a:cxnLst/>
            <a:rect l="l" t="t" r="r" b="b"/>
            <a:pathLst>
              <a:path w="13954" h="15623" extrusionOk="0">
                <a:moveTo>
                  <a:pt x="0" y="0"/>
                </a:moveTo>
                <a:lnTo>
                  <a:pt x="0" y="15622"/>
                </a:lnTo>
                <a:lnTo>
                  <a:pt x="13953" y="15622"/>
                </a:lnTo>
                <a:cubicBezTo>
                  <a:pt x="12848" y="15132"/>
                  <a:pt x="12176" y="13817"/>
                  <a:pt x="12415" y="12632"/>
                </a:cubicBezTo>
                <a:cubicBezTo>
                  <a:pt x="12558" y="11937"/>
                  <a:pt x="12968" y="11191"/>
                  <a:pt x="12621" y="10582"/>
                </a:cubicBezTo>
                <a:cubicBezTo>
                  <a:pt x="12377" y="10156"/>
                  <a:pt x="11873" y="10007"/>
                  <a:pt x="11364" y="10007"/>
                </a:cubicBezTo>
                <a:cubicBezTo>
                  <a:pt x="11194" y="10007"/>
                  <a:pt x="11022" y="10024"/>
                  <a:pt x="10861" y="10052"/>
                </a:cubicBezTo>
                <a:cubicBezTo>
                  <a:pt x="10385" y="10137"/>
                  <a:pt x="9897" y="10292"/>
                  <a:pt x="9417" y="10292"/>
                </a:cubicBezTo>
                <a:cubicBezTo>
                  <a:pt x="9254" y="10292"/>
                  <a:pt x="9091" y="10274"/>
                  <a:pt x="8930" y="10229"/>
                </a:cubicBezTo>
                <a:cubicBezTo>
                  <a:pt x="8605" y="10138"/>
                  <a:pt x="8321" y="9938"/>
                  <a:pt x="8121" y="9665"/>
                </a:cubicBezTo>
                <a:cubicBezTo>
                  <a:pt x="7985" y="9477"/>
                  <a:pt x="7871" y="9244"/>
                  <a:pt x="7649" y="9170"/>
                </a:cubicBezTo>
                <a:cubicBezTo>
                  <a:pt x="7594" y="9149"/>
                  <a:pt x="7539" y="9141"/>
                  <a:pt x="7484" y="9141"/>
                </a:cubicBezTo>
                <a:cubicBezTo>
                  <a:pt x="7289" y="9141"/>
                  <a:pt x="7088" y="9245"/>
                  <a:pt x="6897" y="9312"/>
                </a:cubicBezTo>
                <a:cubicBezTo>
                  <a:pt x="6818" y="9341"/>
                  <a:pt x="6728" y="9356"/>
                  <a:pt x="6640" y="9356"/>
                </a:cubicBezTo>
                <a:cubicBezTo>
                  <a:pt x="6450" y="9356"/>
                  <a:pt x="6270" y="9282"/>
                  <a:pt x="6231" y="9107"/>
                </a:cubicBezTo>
                <a:cubicBezTo>
                  <a:pt x="6185" y="8919"/>
                  <a:pt x="6350" y="8742"/>
                  <a:pt x="6521" y="8646"/>
                </a:cubicBezTo>
                <a:cubicBezTo>
                  <a:pt x="6692" y="8549"/>
                  <a:pt x="6891" y="8492"/>
                  <a:pt x="7022" y="8338"/>
                </a:cubicBezTo>
                <a:cubicBezTo>
                  <a:pt x="7216" y="8105"/>
                  <a:pt x="7142" y="7746"/>
                  <a:pt x="6994" y="7472"/>
                </a:cubicBezTo>
                <a:cubicBezTo>
                  <a:pt x="6846" y="7205"/>
                  <a:pt x="6629" y="6971"/>
                  <a:pt x="6544" y="6681"/>
                </a:cubicBezTo>
                <a:cubicBezTo>
                  <a:pt x="6498" y="6544"/>
                  <a:pt x="6481" y="6390"/>
                  <a:pt x="6384" y="6282"/>
                </a:cubicBezTo>
                <a:cubicBezTo>
                  <a:pt x="6219" y="6100"/>
                  <a:pt x="5912" y="6151"/>
                  <a:pt x="5712" y="6015"/>
                </a:cubicBezTo>
                <a:cubicBezTo>
                  <a:pt x="5445" y="5838"/>
                  <a:pt x="5462" y="5434"/>
                  <a:pt x="5251" y="5200"/>
                </a:cubicBezTo>
                <a:cubicBezTo>
                  <a:pt x="5131" y="5063"/>
                  <a:pt x="4955" y="5001"/>
                  <a:pt x="4795" y="4915"/>
                </a:cubicBezTo>
                <a:cubicBezTo>
                  <a:pt x="4408" y="4688"/>
                  <a:pt x="4152" y="4295"/>
                  <a:pt x="4101" y="3845"/>
                </a:cubicBezTo>
                <a:cubicBezTo>
                  <a:pt x="4072" y="3600"/>
                  <a:pt x="4101" y="3326"/>
                  <a:pt x="3952" y="3133"/>
                </a:cubicBezTo>
                <a:cubicBezTo>
                  <a:pt x="3850" y="3030"/>
                  <a:pt x="3725" y="2945"/>
                  <a:pt x="3588" y="2899"/>
                </a:cubicBezTo>
                <a:lnTo>
                  <a:pt x="2141" y="2256"/>
                </a:lnTo>
                <a:cubicBezTo>
                  <a:pt x="1885" y="2148"/>
                  <a:pt x="1623" y="2028"/>
                  <a:pt x="1418" y="1840"/>
                </a:cubicBezTo>
                <a:cubicBezTo>
                  <a:pt x="1299" y="1726"/>
                  <a:pt x="1190" y="1595"/>
                  <a:pt x="1093" y="1458"/>
                </a:cubicBezTo>
                <a:cubicBezTo>
                  <a:pt x="729" y="974"/>
                  <a:pt x="364" y="485"/>
                  <a:pt x="0" y="0"/>
                </a:cubicBezTo>
                <a:close/>
              </a:path>
            </a:pathLst>
          </a:custGeom>
          <a:solidFill>
            <a:srgbClr val="F8CD7D">
              <a:alpha val="54910"/>
            </a:srgbClr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3" name="Google Shape;493;p35"/>
          <p:cNvSpPr/>
          <p:nvPr/>
        </p:nvSpPr>
        <p:spPr>
          <a:xfrm>
            <a:off x="531849" y="234173"/>
            <a:ext cx="8020500" cy="4739100"/>
          </a:xfrm>
          <a:prstGeom prst="roundRect">
            <a:avLst>
              <a:gd name="adj" fmla="val 203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4" name="Google Shape;494;p35"/>
          <p:cNvSpPr/>
          <p:nvPr/>
        </p:nvSpPr>
        <p:spPr>
          <a:xfrm>
            <a:off x="579100" y="205225"/>
            <a:ext cx="8020500" cy="4739100"/>
          </a:xfrm>
          <a:prstGeom prst="roundRect">
            <a:avLst>
              <a:gd name="adj" fmla="val 203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" name="Google Shape;495;p35"/>
          <p:cNvSpPr/>
          <p:nvPr/>
        </p:nvSpPr>
        <p:spPr>
          <a:xfrm>
            <a:off x="165889" y="402338"/>
            <a:ext cx="243300" cy="2433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p35"/>
          <p:cNvSpPr/>
          <p:nvPr/>
        </p:nvSpPr>
        <p:spPr>
          <a:xfrm>
            <a:off x="165889" y="1084921"/>
            <a:ext cx="243300" cy="2433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p35"/>
          <p:cNvSpPr/>
          <p:nvPr/>
        </p:nvSpPr>
        <p:spPr>
          <a:xfrm>
            <a:off x="165889" y="1767504"/>
            <a:ext cx="243300" cy="2433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" name="Google Shape;498;p35"/>
          <p:cNvSpPr/>
          <p:nvPr/>
        </p:nvSpPr>
        <p:spPr>
          <a:xfrm>
            <a:off x="165889" y="2450088"/>
            <a:ext cx="243300" cy="2433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" name="Google Shape;499;p35"/>
          <p:cNvSpPr/>
          <p:nvPr/>
        </p:nvSpPr>
        <p:spPr>
          <a:xfrm>
            <a:off x="165889" y="3132671"/>
            <a:ext cx="243300" cy="2433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0" name="Google Shape;500;p35"/>
          <p:cNvSpPr/>
          <p:nvPr/>
        </p:nvSpPr>
        <p:spPr>
          <a:xfrm>
            <a:off x="165889" y="3815254"/>
            <a:ext cx="243300" cy="2433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1" name="Google Shape;501;p35"/>
          <p:cNvSpPr/>
          <p:nvPr/>
        </p:nvSpPr>
        <p:spPr>
          <a:xfrm>
            <a:off x="165875" y="4497838"/>
            <a:ext cx="243300" cy="2433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slow" advClick="0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Ref idx="1001">
        <a:schemeClr val="bg2"/>
      </p:bgRef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1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and Hotel"/>
              <a:buNone/>
              <a:defRPr sz="28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1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dika"/>
              <a:buChar char="●"/>
              <a:defRPr>
                <a:solidFill>
                  <a:schemeClr val="dk2"/>
                </a:solidFill>
                <a:latin typeface="Andika"/>
                <a:ea typeface="Andika"/>
                <a:cs typeface="Andika"/>
                <a:sym typeface="Andika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dika"/>
              <a:buChar char="○"/>
              <a:defRPr>
                <a:solidFill>
                  <a:schemeClr val="dk2"/>
                </a:solidFill>
                <a:latin typeface="Andika"/>
                <a:ea typeface="Andika"/>
                <a:cs typeface="Andika"/>
                <a:sym typeface="Andika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dika"/>
              <a:buChar char="■"/>
              <a:defRPr>
                <a:solidFill>
                  <a:schemeClr val="dk2"/>
                </a:solidFill>
                <a:latin typeface="Andika"/>
                <a:ea typeface="Andika"/>
                <a:cs typeface="Andika"/>
                <a:sym typeface="Andika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dika"/>
              <a:buChar char="●"/>
              <a:defRPr>
                <a:solidFill>
                  <a:schemeClr val="dk2"/>
                </a:solidFill>
                <a:latin typeface="Andika"/>
                <a:ea typeface="Andika"/>
                <a:cs typeface="Andika"/>
                <a:sym typeface="Andika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dika"/>
              <a:buChar char="○"/>
              <a:defRPr>
                <a:solidFill>
                  <a:schemeClr val="dk2"/>
                </a:solidFill>
                <a:latin typeface="Andika"/>
                <a:ea typeface="Andika"/>
                <a:cs typeface="Andika"/>
                <a:sym typeface="Andika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dika"/>
              <a:buChar char="■"/>
              <a:defRPr>
                <a:solidFill>
                  <a:schemeClr val="dk2"/>
                </a:solidFill>
                <a:latin typeface="Andika"/>
                <a:ea typeface="Andika"/>
                <a:cs typeface="Andika"/>
                <a:sym typeface="Andika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dika"/>
              <a:buChar char="●"/>
              <a:defRPr>
                <a:solidFill>
                  <a:schemeClr val="dk2"/>
                </a:solidFill>
                <a:latin typeface="Andika"/>
                <a:ea typeface="Andika"/>
                <a:cs typeface="Andika"/>
                <a:sym typeface="Andika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dika"/>
              <a:buChar char="○"/>
              <a:defRPr>
                <a:solidFill>
                  <a:schemeClr val="dk2"/>
                </a:solidFill>
                <a:latin typeface="Andika"/>
                <a:ea typeface="Andika"/>
                <a:cs typeface="Andika"/>
                <a:sym typeface="Andika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dika"/>
              <a:buChar char="■"/>
              <a:defRPr>
                <a:solidFill>
                  <a:schemeClr val="dk2"/>
                </a:solidFill>
                <a:latin typeface="Andika"/>
                <a:ea typeface="Andika"/>
                <a:cs typeface="Andika"/>
                <a:sym typeface="Andika"/>
              </a:defRPr>
            </a:lvl9pPr>
          </a:lstStyle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658" r:id="rId2"/>
    <p:sldLayoutId id="2147483679" r:id="rId3"/>
    <p:sldLayoutId id="2147483680" r:id="rId4"/>
    <p:sldLayoutId id="2147483681" r:id="rId5"/>
  </p:sldLayoutIdLst>
  <p:transition spd="slow" advClick="0">
    <p:dissolv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urgette" panose="02000603070400060004" pitchFamily="2" charset="-18"/>
          <a:ea typeface="Courgette" panose="02000603070400060004" pitchFamily="2" charset="-18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slide" Target="slide55.xml"/><Relationship Id="rId4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gif"/><Relationship Id="rId5" Type="http://schemas.openxmlformats.org/officeDocument/2006/relationships/slide" Target="slide11.xml"/><Relationship Id="rId4" Type="http://schemas.openxmlformats.org/officeDocument/2006/relationships/slide" Target="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" Target="slide6.xml"/><Relationship Id="rId1" Type="http://schemas.openxmlformats.org/officeDocument/2006/relationships/slideLayout" Target="../slideLayouts/slideLayout1.xml"/><Relationship Id="rId4" Type="http://schemas.openxmlformats.org/officeDocument/2006/relationships/slide" Target="slide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gif"/><Relationship Id="rId4" Type="http://schemas.openxmlformats.org/officeDocument/2006/relationships/slide" Target="slid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gif"/><Relationship Id="rId4" Type="http://schemas.openxmlformats.org/officeDocument/2006/relationships/slide" Target="slid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15.xml"/><Relationship Id="rId5" Type="http://schemas.openxmlformats.org/officeDocument/2006/relationships/image" Target="../media/image11.gif"/><Relationship Id="rId4" Type="http://schemas.openxmlformats.org/officeDocument/2006/relationships/slide" Target="slide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" Target="slide6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gif"/><Relationship Id="rId4" Type="http://schemas.openxmlformats.org/officeDocument/2006/relationships/slide" Target="slide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gif"/><Relationship Id="rId4" Type="http://schemas.openxmlformats.org/officeDocument/2006/relationships/slide" Target="slide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20.xml"/><Relationship Id="rId5" Type="http://schemas.openxmlformats.org/officeDocument/2006/relationships/image" Target="../media/image11.gif"/><Relationship Id="rId4" Type="http://schemas.openxmlformats.org/officeDocument/2006/relationships/slide" Target="slide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" Target="slide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2" Type="http://schemas.openxmlformats.org/officeDocument/2006/relationships/slide" Target="slide6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4.xml"/><Relationship Id="rId5" Type="http://schemas.openxmlformats.org/officeDocument/2006/relationships/slide" Target="slide53.xml"/><Relationship Id="rId4" Type="http://schemas.openxmlformats.org/officeDocument/2006/relationships/slide" Target="slide5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gif"/><Relationship Id="rId4" Type="http://schemas.openxmlformats.org/officeDocument/2006/relationships/slide" Target="slide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gif"/><Relationship Id="rId4" Type="http://schemas.openxmlformats.org/officeDocument/2006/relationships/slide" Target="slide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gif"/><Relationship Id="rId5" Type="http://schemas.openxmlformats.org/officeDocument/2006/relationships/slide" Target="slide24.xml"/><Relationship Id="rId4" Type="http://schemas.openxmlformats.org/officeDocument/2006/relationships/slide" Target="slide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" Target="slide6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" Target="slide25.xml"/><Relationship Id="rId1" Type="http://schemas.openxmlformats.org/officeDocument/2006/relationships/slideLayout" Target="../slideLayouts/slideLayout1.xml"/><Relationship Id="rId5" Type="http://schemas.openxmlformats.org/officeDocument/2006/relationships/slide" Target="slide6.xml"/><Relationship Id="rId4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gif"/><Relationship Id="rId4" Type="http://schemas.openxmlformats.org/officeDocument/2006/relationships/slide" Target="slide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gif"/><Relationship Id="rId4" Type="http://schemas.openxmlformats.org/officeDocument/2006/relationships/slide" Target="slide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gif"/><Relationship Id="rId5" Type="http://schemas.openxmlformats.org/officeDocument/2006/relationships/slide" Target="slide29.xml"/><Relationship Id="rId4" Type="http://schemas.openxmlformats.org/officeDocument/2006/relationships/slide" Target="slide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" Target="slide6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4" Type="http://schemas.openxmlformats.org/officeDocument/2006/relationships/slide" Target="slide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5" Type="http://schemas.openxmlformats.org/officeDocument/2006/relationships/slide" Target="slide34.xml"/><Relationship Id="rId4" Type="http://schemas.openxmlformats.org/officeDocument/2006/relationships/image" Target="../media/image11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" Target="slide6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4" Type="http://schemas.openxmlformats.org/officeDocument/2006/relationships/slide" Target="slide3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" Target="slide36.xml"/><Relationship Id="rId1" Type="http://schemas.openxmlformats.org/officeDocument/2006/relationships/slideLayout" Target="../slideLayouts/slideLayout1.xml"/><Relationship Id="rId4" Type="http://schemas.openxmlformats.org/officeDocument/2006/relationships/slide" Target="slide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slide" Target="slide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slide" Target="slide6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slide" Target="slide6.xml"/><Relationship Id="rId1" Type="http://schemas.openxmlformats.org/officeDocument/2006/relationships/slideLayout" Target="../slideLayouts/slideLayout1.xml"/><Relationship Id="rId4" Type="http://schemas.openxmlformats.org/officeDocument/2006/relationships/slide" Target="slide4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" Target="slide6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" Target="slide6.xml"/><Relationship Id="rId1" Type="http://schemas.openxmlformats.org/officeDocument/2006/relationships/slideLayout" Target="../slideLayouts/slideLayout1.xml"/><Relationship Id="rId4" Type="http://schemas.openxmlformats.org/officeDocument/2006/relationships/slide" Target="slide4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" Target="slide6.xml"/><Relationship Id="rId1" Type="http://schemas.openxmlformats.org/officeDocument/2006/relationships/slideLayout" Target="../slideLayouts/slideLayout1.xml"/><Relationship Id="rId4" Type="http://schemas.openxmlformats.org/officeDocument/2006/relationships/slide" Target="slide4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slide" Target="slide6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slide" Target="slide6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46.xml"/><Relationship Id="rId2" Type="http://schemas.openxmlformats.org/officeDocument/2006/relationships/slide" Target="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gi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" Target="slide6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" Target="slide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slide" Target="slide51.xml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slide" Target="slide50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8.xml"/><Relationship Id="rId5" Type="http://schemas.openxmlformats.org/officeDocument/2006/relationships/image" Target="../media/image37.png"/><Relationship Id="rId10" Type="http://schemas.openxmlformats.org/officeDocument/2006/relationships/slide" Target="slide2.xml"/><Relationship Id="rId4" Type="http://schemas.openxmlformats.org/officeDocument/2006/relationships/slide" Target="slide49.xml"/><Relationship Id="rId9" Type="http://schemas.openxmlformats.org/officeDocument/2006/relationships/image" Target="../media/image3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" Target="slide47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" Target="slide47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" Target="slide47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11" Type="http://schemas.openxmlformats.org/officeDocument/2006/relationships/slide" Target="slide2.xml"/><Relationship Id="rId5" Type="http://schemas.openxmlformats.org/officeDocument/2006/relationships/image" Target="../media/image43.jpeg"/><Relationship Id="rId10" Type="http://schemas.openxmlformats.org/officeDocument/2006/relationships/image" Target="../media/image47.png"/><Relationship Id="rId4" Type="http://schemas.openxmlformats.org/officeDocument/2006/relationships/image" Target="../media/image42.jpeg"/><Relationship Id="rId9" Type="http://schemas.openxmlformats.org/officeDocument/2006/relationships/hyperlink" Target="kant.mp4" TargetMode="Externa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slide" Target="slide56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Relationship Id="rId4" Type="http://schemas.openxmlformats.org/officeDocument/2006/relationships/slide" Target="slide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7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3" Type="http://schemas.openxmlformats.org/officeDocument/2006/relationships/slide" Target="slide7.xml"/><Relationship Id="rId7" Type="http://schemas.openxmlformats.org/officeDocument/2006/relationships/slide" Target="slide34.xml"/><Relationship Id="rId12" Type="http://schemas.openxmlformats.org/officeDocument/2006/relationships/slide" Target="slide2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20.xml"/><Relationship Id="rId11" Type="http://schemas.openxmlformats.org/officeDocument/2006/relationships/slide" Target="slide24.xml"/><Relationship Id="rId5" Type="http://schemas.openxmlformats.org/officeDocument/2006/relationships/slide" Target="slide16.xml"/><Relationship Id="rId10" Type="http://schemas.openxmlformats.org/officeDocument/2006/relationships/slide" Target="slide46.xml"/><Relationship Id="rId4" Type="http://schemas.openxmlformats.org/officeDocument/2006/relationships/slide" Target="slide12.xml"/><Relationship Id="rId9" Type="http://schemas.openxmlformats.org/officeDocument/2006/relationships/slide" Target="slide4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slide" Target="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gif"/><Relationship Id="rId4" Type="http://schemas.openxmlformats.org/officeDocument/2006/relationships/slide" Target="slide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gif"/><Relationship Id="rId4" Type="http://schemas.openxmlformats.org/officeDocument/2006/relationships/slide" Target="slid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38"/>
          <p:cNvSpPr txBox="1">
            <a:spLocks noGrp="1"/>
          </p:cNvSpPr>
          <p:nvPr>
            <p:ph type="ctrTitle"/>
          </p:nvPr>
        </p:nvSpPr>
        <p:spPr>
          <a:xfrm rot="-696">
            <a:off x="534315" y="1176636"/>
            <a:ext cx="4200558" cy="2248616"/>
          </a:xfrm>
          <a:prstGeom prst="rect">
            <a:avLst/>
          </a:prstGeom>
          <a:effectLst>
            <a:glow rad="1905000">
              <a:srgbClr val="FFFF00">
                <a:alpha val="24000"/>
              </a:srgbClr>
            </a:glow>
          </a:effectLst>
        </p:spPr>
        <p:txBody>
          <a:bodyPr spcFirstLastPara="1" wrap="square" lIns="91421" tIns="91421" rIns="91421" bIns="91421" anchor="ctr" anchorCtr="0">
            <a:noAutofit/>
          </a:bodyPr>
          <a:lstStyle/>
          <a:p>
            <a:r>
              <a:rPr lang="en" sz="2800" dirty="0">
                <a:latin typeface="Comic Sans MS" panose="030F0702030302020204" pitchFamily="66" charset="0"/>
              </a:rPr>
              <a:t> </a:t>
            </a:r>
            <a:r>
              <a:rPr lang="pl-PL" sz="2400" dirty="0">
                <a:solidFill>
                  <a:schemeClr val="accent1">
                    <a:lumMod val="25000"/>
                  </a:schemeClr>
                </a:solidFill>
                <a:latin typeface="Georgia" pitchFamily="18" charset="0"/>
              </a:rPr>
              <a:t>Warmińsko-mazurskie ślady wędrówek Immanuela Kanta</a:t>
            </a:r>
            <a:br>
              <a:rPr lang="pl-PL" sz="2400" dirty="0">
                <a:solidFill>
                  <a:schemeClr val="accent1">
                    <a:lumMod val="25000"/>
                  </a:schemeClr>
                </a:solidFill>
                <a:latin typeface="Georgia" pitchFamily="18" charset="0"/>
              </a:rPr>
            </a:br>
            <a:r>
              <a:rPr lang="pl-PL" sz="2400" dirty="0">
                <a:solidFill>
                  <a:schemeClr val="accent1">
                    <a:lumMod val="25000"/>
                  </a:schemeClr>
                </a:solidFill>
                <a:latin typeface="Georgia" pitchFamily="18" charset="0"/>
              </a:rPr>
              <a:t> i inne tropy</a:t>
            </a:r>
            <a:endParaRPr sz="2400" dirty="0">
              <a:solidFill>
                <a:schemeClr val="accent1">
                  <a:lumMod val="25000"/>
                </a:schemeClr>
              </a:solidFill>
              <a:latin typeface="Georgia" pitchFamily="18" charset="0"/>
            </a:endParaRPr>
          </a:p>
        </p:txBody>
      </p:sp>
      <p:pic>
        <p:nvPicPr>
          <p:cNvPr id="5" name="Grafika 4">
            <a:extLst>
              <a:ext uri="{FF2B5EF4-FFF2-40B4-BE49-F238E27FC236}">
                <a16:creationId xmlns="" xmlns:a16="http://schemas.microsoft.com/office/drawing/2014/main" id="{9E872010-EA73-4807-95AE-050AD95B31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62069" y="185021"/>
            <a:ext cx="1051366" cy="1051366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812799" y="4379855"/>
            <a:ext cx="36435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i="1" dirty="0">
                <a:latin typeface="Georgia" pitchFamily="18" charset="0"/>
              </a:rPr>
              <a:t>Obraz wybitnego pruskiego artysty-pacyfisty </a:t>
            </a:r>
            <a:r>
              <a:rPr lang="pl-PL" sz="1200" i="1" dirty="0">
                <a:latin typeface="Georgia" pitchFamily="18" charset="0"/>
                <a:hlinkClick r:id="rId5" action="ppaction://hlinksldjump"/>
              </a:rPr>
              <a:t>Roberta </a:t>
            </a:r>
            <a:r>
              <a:rPr lang="pl-PL" sz="1200" i="1" dirty="0" err="1">
                <a:latin typeface="Georgia" pitchFamily="18" charset="0"/>
                <a:hlinkClick r:id="rId5" action="ppaction://hlinksldjump"/>
              </a:rPr>
              <a:t>Budzinskiego</a:t>
            </a:r>
            <a:r>
              <a:rPr lang="pl-PL" sz="1200" i="1" dirty="0">
                <a:latin typeface="Georgia" pitchFamily="18" charset="0"/>
              </a:rPr>
              <a:t> z kolekcji Witolda </a:t>
            </a:r>
            <a:r>
              <a:rPr lang="pl-PL" sz="1200" i="1" dirty="0" err="1">
                <a:latin typeface="Georgia" pitchFamily="18" charset="0"/>
              </a:rPr>
              <a:t>Olbrysia</a:t>
            </a:r>
            <a:r>
              <a:rPr lang="pl-PL" sz="1200" i="1" dirty="0">
                <a:latin typeface="Georgia" pitchFamily="18" charset="0"/>
              </a:rPr>
              <a:t>.</a:t>
            </a:r>
            <a:endParaRPr lang="pl-PL" sz="1200" dirty="0">
              <a:latin typeface="Georgia" pitchFamily="18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970" y="185021"/>
            <a:ext cx="2904919" cy="4834817"/>
          </a:xfrm>
          <a:prstGeom prst="rect">
            <a:avLst/>
          </a:prstGeom>
        </p:spPr>
      </p:pic>
      <p:sp>
        <p:nvSpPr>
          <p:cNvPr id="3" name="Strzałka w prawo 2">
            <a:hlinkClick r:id="" action="ppaction://hlinkshowjump?jump=nextslide"/>
          </p:cNvPr>
          <p:cNvSpPr/>
          <p:nvPr/>
        </p:nvSpPr>
        <p:spPr>
          <a:xfrm>
            <a:off x="8283575" y="4686299"/>
            <a:ext cx="307976" cy="252625"/>
          </a:xfrm>
          <a:prstGeom prst="rightArrow">
            <a:avLst/>
          </a:prstGeom>
          <a:ln w="127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8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3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3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5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" grpId="0"/>
      <p:bldP spid="6" grpId="0"/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863600" y="1181100"/>
            <a:ext cx="3930650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Georgia" pitchFamily="18" charset="0"/>
              </a:rPr>
              <a:t>…..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Georgia" pitchFamily="18" charset="0"/>
              </a:rPr>
              <a:t>Z kolei w nieodległym </a:t>
            </a:r>
            <a:r>
              <a:rPr lang="pl-PL" dirty="0" err="1">
                <a:latin typeface="Georgia" pitchFamily="18" charset="0"/>
              </a:rPr>
              <a:t>Juditten</a:t>
            </a:r>
            <a:r>
              <a:rPr lang="pl-PL" dirty="0">
                <a:latin typeface="Georgia" pitchFamily="18" charset="0"/>
              </a:rPr>
              <a:t> mieszkał bliski przyjaciel filozofa,  Szkot Joseph Green – kupiec (rodzina Kanta miała też szkockie korzenie, przodkowie ze strony ojca nazywali się Cant). Green  prowadził  w Królewcu sklep i miał rozległe interesy handlowe. Kant ulokował w nich część swoich kapitałów. Zatem, obok wieloletniej przyjaźni, powodem spotkań i wspólnych podróży  mogły być sprawy biznesowe (patrz też Piława i Braniewo).</a:t>
            </a:r>
          </a:p>
        </p:txBody>
      </p:sp>
      <p:sp>
        <p:nvSpPr>
          <p:cNvPr id="7" name="Tytuł 1"/>
          <p:cNvSpPr txBox="1">
            <a:spLocks/>
          </p:cNvSpPr>
          <p:nvPr/>
        </p:nvSpPr>
        <p:spPr>
          <a:xfrm rot="-696">
            <a:off x="966268" y="191877"/>
            <a:ext cx="7065470" cy="816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Grand Hotel"/>
              <a:buNone/>
              <a:defRPr sz="5000" b="0" i="0" u="none" strike="noStrike" cap="none">
                <a:solidFill>
                  <a:schemeClr val="dk1"/>
                </a:solidFill>
                <a:latin typeface="Courgette" panose="02000603070400060004" pitchFamily="2" charset="-18"/>
                <a:ea typeface="Grand Hotel"/>
                <a:cs typeface="Grand Hotel"/>
                <a:sym typeface="Grand Hote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Grand Hotel"/>
              <a:buNone/>
              <a:defRPr sz="52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Grand Hotel"/>
              <a:buNone/>
              <a:defRPr sz="52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Grand Hotel"/>
              <a:buNone/>
              <a:defRPr sz="52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Grand Hotel"/>
              <a:buNone/>
              <a:defRPr sz="52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Grand Hotel"/>
              <a:buNone/>
              <a:defRPr sz="52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Grand Hotel"/>
              <a:buNone/>
              <a:defRPr sz="52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Grand Hotel"/>
              <a:buNone/>
              <a:defRPr sz="52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Grand Hotel"/>
              <a:buNone/>
              <a:defRPr sz="52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r>
              <a:rPr lang="pl-PL" sz="2800" spc="300" dirty="0">
                <a:latin typeface="Georgia" pitchFamily="18" charset="0"/>
              </a:rPr>
              <a:t>MODITTEN  </a:t>
            </a:r>
            <a:r>
              <a:rPr lang="pl-PL" sz="2400" i="1" dirty="0">
                <a:latin typeface="Georgia" pitchFamily="18" charset="0"/>
              </a:rPr>
              <a:t>(dziś przedmieście Królewca) </a:t>
            </a:r>
            <a:br>
              <a:rPr lang="pl-PL" sz="2400" i="1" dirty="0">
                <a:latin typeface="Georgia" pitchFamily="18" charset="0"/>
              </a:rPr>
            </a:br>
            <a:r>
              <a:rPr lang="pl-PL" sz="2800" spc="300" dirty="0">
                <a:latin typeface="Georgia" pitchFamily="18" charset="0"/>
              </a:rPr>
              <a:t>i JUDITTEN </a:t>
            </a:r>
            <a:r>
              <a:rPr lang="pl-PL" sz="2400" i="1" dirty="0">
                <a:latin typeface="Georgia" pitchFamily="18" charset="0"/>
              </a:rPr>
              <a:t>(podobnie)</a:t>
            </a: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045" y="1899600"/>
            <a:ext cx="3028776" cy="2088200"/>
          </a:xfrm>
          <a:prstGeom prst="rect">
            <a:avLst/>
          </a:prstGeom>
          <a:ln w="88900" cap="sq" cmpd="thickThin">
            <a:solidFill>
              <a:schemeClr val="accent1">
                <a:lumMod val="9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" name="Strzałka w prawo 8">
            <a:hlinkClick r:id="rId3" action="ppaction://hlinksldjump"/>
          </p:cNvPr>
          <p:cNvSpPr/>
          <p:nvPr/>
        </p:nvSpPr>
        <p:spPr>
          <a:xfrm>
            <a:off x="8283575" y="4686299"/>
            <a:ext cx="307976" cy="252625"/>
          </a:xfrm>
          <a:prstGeom prst="rightArrow">
            <a:avLst/>
          </a:prstGeom>
          <a:ln w="127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0" name="Przycisk akcji: Strona główna 9">
            <a:hlinkClick r:id="rId4" action="ppaction://hlinksldjump" highlightClick="1"/>
          </p:cNvPr>
          <p:cNvSpPr/>
          <p:nvPr/>
        </p:nvSpPr>
        <p:spPr>
          <a:xfrm>
            <a:off x="7663439" y="4599544"/>
            <a:ext cx="368300" cy="368300"/>
          </a:xfrm>
          <a:prstGeom prst="actionButtonHome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2" name="Obraz 1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70082" y="2120662"/>
            <a:ext cx="642938" cy="614363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5661521" y="4178470"/>
            <a:ext cx="20791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dirty="0" smtClean="0">
                <a:latin typeface="Georgia" pitchFamily="18" charset="0"/>
                <a:sym typeface="Symbol"/>
              </a:rPr>
              <a:t> </a:t>
            </a:r>
            <a:r>
              <a:rPr lang="pl-PL" sz="900" i="1" dirty="0" smtClean="0">
                <a:latin typeface="Georgia" pitchFamily="18" charset="0"/>
              </a:rPr>
              <a:t>Wnętrze leśniczówki</a:t>
            </a:r>
            <a:endParaRPr lang="pl-PL" sz="900" i="1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5123239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zycisk akcji: Strona główna 9">
            <a:hlinkClick r:id="rId2" action="ppaction://hlinksldjump" highlightClick="1"/>
          </p:cNvPr>
          <p:cNvSpPr/>
          <p:nvPr/>
        </p:nvSpPr>
        <p:spPr>
          <a:xfrm>
            <a:off x="7663439" y="4599544"/>
            <a:ext cx="368300" cy="368300"/>
          </a:xfrm>
          <a:prstGeom prst="actionButtonHome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064" y="1096814"/>
            <a:ext cx="6048375" cy="2920735"/>
          </a:xfrm>
          <a:prstGeom prst="rect">
            <a:avLst/>
          </a:prstGeom>
        </p:spPr>
      </p:pic>
      <p:sp>
        <p:nvSpPr>
          <p:cNvPr id="4" name="Strzałka w prawo 3">
            <a:hlinkClick r:id="rId4" action="ppaction://hlinksldjump"/>
          </p:cNvPr>
          <p:cNvSpPr/>
          <p:nvPr/>
        </p:nvSpPr>
        <p:spPr>
          <a:xfrm>
            <a:off x="8283575" y="4686299"/>
            <a:ext cx="307976" cy="252625"/>
          </a:xfrm>
          <a:prstGeom prst="rightArrow">
            <a:avLst/>
          </a:prstGeom>
          <a:ln w="127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81661654"/>
      </p:ext>
    </p:extLst>
  </p:cSld>
  <p:clrMapOvr>
    <a:masterClrMapping/>
  </p:clrMapOvr>
  <p:transition spd="slow" advClick="0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099" y="1490720"/>
            <a:ext cx="4442634" cy="2857297"/>
          </a:xfrm>
          <a:prstGeom prst="rect">
            <a:avLst/>
          </a:prstGeom>
          <a:ln w="88900" cap="sq" cmpd="thickThin">
            <a:solidFill>
              <a:schemeClr val="accent1">
                <a:lumMod val="9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pole tekstowe 3"/>
          <p:cNvSpPr txBox="1"/>
          <p:nvPr/>
        </p:nvSpPr>
        <p:spPr>
          <a:xfrm>
            <a:off x="683582" y="1295400"/>
            <a:ext cx="3340100" cy="3393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300" dirty="0">
                <a:latin typeface="Georgia" pitchFamily="18" charset="0"/>
              </a:rPr>
              <a:t>To tutaj w latach 1755-58 nauczał dorywczo dzieci hrabiego </a:t>
            </a:r>
            <a:r>
              <a:rPr lang="pl-PL" sz="1300" dirty="0" err="1">
                <a:latin typeface="Georgia" pitchFamily="18" charset="0"/>
              </a:rPr>
              <a:t>Gebhardta</a:t>
            </a:r>
            <a:r>
              <a:rPr lang="pl-PL" sz="1300" dirty="0">
                <a:latin typeface="Georgia" pitchFamily="18" charset="0"/>
              </a:rPr>
              <a:t> Johanna von </a:t>
            </a:r>
            <a:r>
              <a:rPr lang="pl-PL" sz="1300" dirty="0" err="1">
                <a:latin typeface="Georgia" pitchFamily="18" charset="0"/>
              </a:rPr>
              <a:t>Keyserlingka</a:t>
            </a:r>
            <a:r>
              <a:rPr lang="pl-PL" sz="1300" dirty="0">
                <a:latin typeface="Georgia" pitchFamily="18" charset="0"/>
              </a:rPr>
              <a:t>. Działo się to w uroczym pałacu </a:t>
            </a:r>
            <a:r>
              <a:rPr lang="pl-PL" sz="1300" dirty="0" err="1">
                <a:latin typeface="Georgia" pitchFamily="18" charset="0"/>
              </a:rPr>
              <a:t>Capustigall</a:t>
            </a:r>
            <a:r>
              <a:rPr lang="pl-PL" sz="1300" dirty="0">
                <a:latin typeface="Georgia" pitchFamily="18" charset="0"/>
              </a:rPr>
              <a:t>, gdzie zamieszkiwała rodzina hrabiego. Żona -  Karolina Amalia, mająca zdolności artystyczne, wykonała wtedy portret filozofa. W późniejszym czasie, gdy rodzina </a:t>
            </a:r>
            <a:r>
              <a:rPr lang="pl-PL" sz="1300" dirty="0" err="1">
                <a:latin typeface="Georgia" pitchFamily="18" charset="0"/>
              </a:rPr>
              <a:t>Keyselinkgków</a:t>
            </a:r>
            <a:r>
              <a:rPr lang="pl-PL" sz="1300" dirty="0">
                <a:latin typeface="Georgia" pitchFamily="18" charset="0"/>
              </a:rPr>
              <a:t>  przeniosła się do Królewca, prowadziła tam salon dla wyższych sfer, gdzie zapraszano też Kanta.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7" t="8838" r="2138" b="21414"/>
          <a:stretch/>
        </p:blipFill>
        <p:spPr>
          <a:xfrm>
            <a:off x="4421189" y="1231994"/>
            <a:ext cx="2009775" cy="1285875"/>
          </a:xfrm>
          <a:prstGeom prst="ellipse">
            <a:avLst/>
          </a:prstGeom>
          <a:ln w="381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Tytuł 1"/>
          <p:cNvSpPr txBox="1">
            <a:spLocks/>
          </p:cNvSpPr>
          <p:nvPr/>
        </p:nvSpPr>
        <p:spPr>
          <a:xfrm rot="-696">
            <a:off x="683665" y="415245"/>
            <a:ext cx="7065470" cy="816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Grand Hotel"/>
              <a:buNone/>
              <a:defRPr sz="5000" b="0" i="0" u="none" strike="noStrike" cap="none">
                <a:solidFill>
                  <a:schemeClr val="dk1"/>
                </a:solidFill>
                <a:latin typeface="Courgette" panose="02000603070400060004" pitchFamily="2" charset="-18"/>
                <a:ea typeface="Grand Hotel"/>
                <a:cs typeface="Grand Hotel"/>
                <a:sym typeface="Grand Hote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Grand Hotel"/>
              <a:buNone/>
              <a:defRPr sz="52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Grand Hotel"/>
              <a:buNone/>
              <a:defRPr sz="52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Grand Hotel"/>
              <a:buNone/>
              <a:defRPr sz="52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Grand Hotel"/>
              <a:buNone/>
              <a:defRPr sz="52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Grand Hotel"/>
              <a:buNone/>
              <a:defRPr sz="52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Grand Hotel"/>
              <a:buNone/>
              <a:defRPr sz="52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Grand Hotel"/>
              <a:buNone/>
              <a:defRPr sz="52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Grand Hotel"/>
              <a:buNone/>
              <a:defRPr sz="52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r>
              <a:rPr lang="pl-PL" sz="2800" spc="300" dirty="0">
                <a:latin typeface="Georgia" pitchFamily="18" charset="0"/>
              </a:rPr>
              <a:t>WALDBURG  </a:t>
            </a:r>
            <a:r>
              <a:rPr lang="pl-PL" sz="2400" i="1" dirty="0">
                <a:latin typeface="Georgia" pitchFamily="18" charset="0"/>
              </a:rPr>
              <a:t>(dziś </a:t>
            </a:r>
            <a:r>
              <a:rPr lang="pl-PL" sz="2400" i="1" dirty="0" err="1">
                <a:latin typeface="Georgia" pitchFamily="18" charset="0"/>
              </a:rPr>
              <a:t>Nikołajewka</a:t>
            </a:r>
            <a:r>
              <a:rPr lang="pl-PL" sz="2400" i="1" dirty="0">
                <a:latin typeface="Georgia" pitchFamily="18" charset="0"/>
              </a:rPr>
              <a:t>)</a:t>
            </a:r>
          </a:p>
        </p:txBody>
      </p:sp>
      <p:sp>
        <p:nvSpPr>
          <p:cNvPr id="10" name="Prostokąt 9"/>
          <p:cNvSpPr/>
          <p:nvPr/>
        </p:nvSpPr>
        <p:spPr>
          <a:xfrm>
            <a:off x="4422806" y="4049508"/>
            <a:ext cx="693081" cy="20967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rzycisk akcji: Strona główna 8">
            <a:hlinkClick r:id="rId4" action="ppaction://hlinksldjump" highlightClick="1"/>
          </p:cNvPr>
          <p:cNvSpPr/>
          <p:nvPr/>
        </p:nvSpPr>
        <p:spPr>
          <a:xfrm>
            <a:off x="7663439" y="4599544"/>
            <a:ext cx="368300" cy="3683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Strzałka w prawo 10">
            <a:hlinkClick r:id="" action="ppaction://hlinkshowjump?jump=nextslide"/>
          </p:cNvPr>
          <p:cNvSpPr/>
          <p:nvPr/>
        </p:nvSpPr>
        <p:spPr>
          <a:xfrm>
            <a:off x="8283575" y="4686299"/>
            <a:ext cx="307976" cy="252625"/>
          </a:xfrm>
          <a:prstGeom prst="rightArrow">
            <a:avLst/>
          </a:prstGeom>
          <a:ln w="127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3" name="Obraz 2">
            <a:hlinkHover r:id="" action="ppaction://hlinkshowjump?jump=nextslide"/>
            <a:extLst>
              <a:ext uri="{FF2B5EF4-FFF2-40B4-BE49-F238E27FC236}">
                <a16:creationId xmlns="" xmlns:a16="http://schemas.microsoft.com/office/drawing/2014/main" id="{B7017FDB-F363-E349-7131-0F96E27C09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10076" y="4482862"/>
            <a:ext cx="642938" cy="614363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="" xmlns:a16="http://schemas.microsoft.com/office/drawing/2014/main" id="{EA981590-50EA-642C-9079-5BE282CA291E}"/>
              </a:ext>
            </a:extLst>
          </p:cNvPr>
          <p:cNvSpPr txBox="1"/>
          <p:nvPr/>
        </p:nvSpPr>
        <p:spPr>
          <a:xfrm>
            <a:off x="4876839" y="4695191"/>
            <a:ext cx="12382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latin typeface="Georgia" pitchFamily="18" charset="0"/>
                <a:sym typeface="Symbol"/>
              </a:rPr>
              <a:t> </a:t>
            </a:r>
            <a:r>
              <a:rPr lang="pl-PL" sz="1000" dirty="0">
                <a:latin typeface="Georgia" pitchFamily="18" charset="0"/>
              </a:rPr>
              <a:t>Złap cytat </a:t>
            </a:r>
            <a:r>
              <a:rPr lang="pl-PL" sz="1000" dirty="0">
                <a:latin typeface="Georgia" pitchFamily="18" charset="0"/>
                <a:sym typeface="Wingdings" pitchFamily="2" charset="2"/>
              </a:rPr>
              <a:t></a:t>
            </a:r>
            <a:endParaRPr lang="pl-PL" sz="1000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7107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spd="slow" advClick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az 15" descr="Obraz zawierający tekst, mapa, atlas&#10;&#10;Opis wygenerowany automatycznie">
            <a:extLst>
              <a:ext uri="{FF2B5EF4-FFF2-40B4-BE49-F238E27FC236}">
                <a16:creationId xmlns="" xmlns:a16="http://schemas.microsoft.com/office/drawing/2014/main" id="{FF673CAD-B430-1AFA-3E40-0496DFAEA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099" y="1490720"/>
            <a:ext cx="4442634" cy="2857297"/>
          </a:xfrm>
          <a:prstGeom prst="rect">
            <a:avLst/>
          </a:prstGeom>
          <a:ln w="88900" cap="sq" cmpd="thickThin">
            <a:solidFill>
              <a:schemeClr val="accent1">
                <a:lumMod val="9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pole tekstowe 3"/>
          <p:cNvSpPr txBox="1"/>
          <p:nvPr/>
        </p:nvSpPr>
        <p:spPr>
          <a:xfrm>
            <a:off x="683582" y="1295400"/>
            <a:ext cx="3340100" cy="3393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300" dirty="0">
                <a:latin typeface="Georgia" pitchFamily="18" charset="0"/>
              </a:rPr>
              <a:t>To tutaj w latach 1755-58 nauczał dorywczo dzieci hrabiego </a:t>
            </a:r>
            <a:r>
              <a:rPr lang="pl-PL" sz="1300" dirty="0" err="1">
                <a:latin typeface="Georgia" pitchFamily="18" charset="0"/>
              </a:rPr>
              <a:t>Gebhardta</a:t>
            </a:r>
            <a:r>
              <a:rPr lang="pl-PL" sz="1300" dirty="0">
                <a:latin typeface="Georgia" pitchFamily="18" charset="0"/>
              </a:rPr>
              <a:t> Johanna von </a:t>
            </a:r>
            <a:r>
              <a:rPr lang="pl-PL" sz="1300" dirty="0" err="1">
                <a:latin typeface="Georgia" pitchFamily="18" charset="0"/>
              </a:rPr>
              <a:t>Keyserlingka</a:t>
            </a:r>
            <a:r>
              <a:rPr lang="pl-PL" sz="1300" dirty="0">
                <a:latin typeface="Georgia" pitchFamily="18" charset="0"/>
              </a:rPr>
              <a:t>. Działo się to w uroczym pałacu </a:t>
            </a:r>
            <a:r>
              <a:rPr lang="pl-PL" sz="1300" dirty="0" err="1">
                <a:latin typeface="Georgia" pitchFamily="18" charset="0"/>
              </a:rPr>
              <a:t>Capustigall</a:t>
            </a:r>
            <a:r>
              <a:rPr lang="pl-PL" sz="1300" dirty="0">
                <a:latin typeface="Georgia" pitchFamily="18" charset="0"/>
              </a:rPr>
              <a:t>, gdzie zamieszkiwała rodzina hrabiego. Żona -  Karolina Amalia, mająca zdolności artystyczne, wykonała wtedy portret filozofa. W późniejszym czasie, gdy rodzina </a:t>
            </a:r>
            <a:r>
              <a:rPr lang="pl-PL" sz="1300" dirty="0" err="1">
                <a:latin typeface="Georgia" pitchFamily="18" charset="0"/>
              </a:rPr>
              <a:t>Keyselinkgków</a:t>
            </a:r>
            <a:r>
              <a:rPr lang="pl-PL" sz="1300" dirty="0">
                <a:latin typeface="Georgia" pitchFamily="18" charset="0"/>
              </a:rPr>
              <a:t>  przeniosła się do Królewca, prowadziła tam salon dla wyższych sfer, gdzie zapraszano też Kanta.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7" t="8838" r="2138" b="21414"/>
          <a:stretch/>
        </p:blipFill>
        <p:spPr>
          <a:xfrm>
            <a:off x="4421189" y="1231994"/>
            <a:ext cx="2009775" cy="1285875"/>
          </a:xfrm>
          <a:prstGeom prst="ellipse">
            <a:avLst/>
          </a:prstGeom>
          <a:ln w="381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Tytuł 1"/>
          <p:cNvSpPr txBox="1">
            <a:spLocks/>
          </p:cNvSpPr>
          <p:nvPr/>
        </p:nvSpPr>
        <p:spPr>
          <a:xfrm rot="-696">
            <a:off x="683665" y="415245"/>
            <a:ext cx="7065470" cy="816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Grand Hotel"/>
              <a:buNone/>
              <a:defRPr sz="5000" b="0" i="0" u="none" strike="noStrike" cap="none">
                <a:solidFill>
                  <a:schemeClr val="dk1"/>
                </a:solidFill>
                <a:latin typeface="Courgette" panose="02000603070400060004" pitchFamily="2" charset="-18"/>
                <a:ea typeface="Grand Hotel"/>
                <a:cs typeface="Grand Hotel"/>
                <a:sym typeface="Grand Hote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Grand Hotel"/>
              <a:buNone/>
              <a:defRPr sz="52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Grand Hotel"/>
              <a:buNone/>
              <a:defRPr sz="52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Grand Hotel"/>
              <a:buNone/>
              <a:defRPr sz="52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Grand Hotel"/>
              <a:buNone/>
              <a:defRPr sz="52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Grand Hotel"/>
              <a:buNone/>
              <a:defRPr sz="52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Grand Hotel"/>
              <a:buNone/>
              <a:defRPr sz="52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Grand Hotel"/>
              <a:buNone/>
              <a:defRPr sz="52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Grand Hotel"/>
              <a:buNone/>
              <a:defRPr sz="52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r>
              <a:rPr lang="pl-PL" sz="2800" spc="300" dirty="0">
                <a:latin typeface="Georgia" pitchFamily="18" charset="0"/>
              </a:rPr>
              <a:t>WALDBURG  </a:t>
            </a:r>
            <a:r>
              <a:rPr lang="pl-PL" sz="2400" i="1" dirty="0">
                <a:latin typeface="Georgia" pitchFamily="18" charset="0"/>
              </a:rPr>
              <a:t>(dziś </a:t>
            </a:r>
            <a:r>
              <a:rPr lang="pl-PL" sz="2400" i="1" dirty="0" err="1">
                <a:latin typeface="Georgia" pitchFamily="18" charset="0"/>
              </a:rPr>
              <a:t>Nikołajewka</a:t>
            </a:r>
            <a:r>
              <a:rPr lang="pl-PL" sz="2400" i="1" dirty="0">
                <a:latin typeface="Georgia" pitchFamily="18" charset="0"/>
              </a:rPr>
              <a:t>)</a:t>
            </a:r>
          </a:p>
        </p:txBody>
      </p:sp>
      <p:sp>
        <p:nvSpPr>
          <p:cNvPr id="10" name="Prostokąt 9"/>
          <p:cNvSpPr/>
          <p:nvPr/>
        </p:nvSpPr>
        <p:spPr>
          <a:xfrm>
            <a:off x="4419297" y="4065049"/>
            <a:ext cx="693081" cy="20967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rzycisk akcji: Strona główna 8">
            <a:hlinkClick r:id="rId4" action="ppaction://hlinksldjump" highlightClick="1"/>
          </p:cNvPr>
          <p:cNvSpPr/>
          <p:nvPr/>
        </p:nvSpPr>
        <p:spPr>
          <a:xfrm>
            <a:off x="7663439" y="4599544"/>
            <a:ext cx="368300" cy="368300"/>
          </a:xfrm>
          <a:prstGeom prst="actionButtonHome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Strzałka w prawo 10">
            <a:hlinkClick r:id="" action="ppaction://hlinkshowjump?jump=nextslide"/>
          </p:cNvPr>
          <p:cNvSpPr/>
          <p:nvPr/>
        </p:nvSpPr>
        <p:spPr>
          <a:xfrm>
            <a:off x="8283575" y="4686299"/>
            <a:ext cx="307976" cy="252625"/>
          </a:xfrm>
          <a:prstGeom prst="rightArrow">
            <a:avLst/>
          </a:prstGeom>
          <a:ln w="127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3" name="Obraz 2" descr="Obraz zawierający szkic&#10;&#10;Opis wygenerowany automatycznie">
            <a:hlinkHover r:id="" action="ppaction://hlinkshowjump?jump=nextslide"/>
            <a:extLst>
              <a:ext uri="{FF2B5EF4-FFF2-40B4-BE49-F238E27FC236}">
                <a16:creationId xmlns="" xmlns:a16="http://schemas.microsoft.com/office/drawing/2014/main" id="{36F74F81-FD84-14AF-BD98-2BDE92E322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30953" y="4511308"/>
            <a:ext cx="642938" cy="61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164841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Obraz zawierający mapa, atlas, tekst&#10;&#10;Opis wygenerowany automatycznie">
            <a:extLst>
              <a:ext uri="{FF2B5EF4-FFF2-40B4-BE49-F238E27FC236}">
                <a16:creationId xmlns="" xmlns:a16="http://schemas.microsoft.com/office/drawing/2014/main" id="{427F9382-DD55-7A2C-FAFD-9574F51246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099" y="1490720"/>
            <a:ext cx="4442634" cy="2857297"/>
          </a:xfrm>
          <a:prstGeom prst="rect">
            <a:avLst/>
          </a:prstGeom>
          <a:ln w="88900" cap="sq" cmpd="thickThin">
            <a:solidFill>
              <a:schemeClr val="accent1">
                <a:lumMod val="9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pole tekstowe 3"/>
          <p:cNvSpPr txBox="1"/>
          <p:nvPr/>
        </p:nvSpPr>
        <p:spPr>
          <a:xfrm>
            <a:off x="683582" y="1295400"/>
            <a:ext cx="3340100" cy="3393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300" dirty="0">
                <a:latin typeface="Georgia" pitchFamily="18" charset="0"/>
              </a:rPr>
              <a:t>To tutaj w latach 1755-58 nauczał dorywczo dzieci hrabiego </a:t>
            </a:r>
            <a:r>
              <a:rPr lang="pl-PL" sz="1300" dirty="0" err="1">
                <a:latin typeface="Georgia" pitchFamily="18" charset="0"/>
              </a:rPr>
              <a:t>Gebhardta</a:t>
            </a:r>
            <a:r>
              <a:rPr lang="pl-PL" sz="1300" dirty="0">
                <a:latin typeface="Georgia" pitchFamily="18" charset="0"/>
              </a:rPr>
              <a:t> Johanna von </a:t>
            </a:r>
            <a:r>
              <a:rPr lang="pl-PL" sz="1300" dirty="0" err="1">
                <a:latin typeface="Georgia" pitchFamily="18" charset="0"/>
              </a:rPr>
              <a:t>Keyserlingka</a:t>
            </a:r>
            <a:r>
              <a:rPr lang="pl-PL" sz="1300" dirty="0">
                <a:latin typeface="Georgia" pitchFamily="18" charset="0"/>
              </a:rPr>
              <a:t>. Działo się to w uroczym pałacu </a:t>
            </a:r>
            <a:r>
              <a:rPr lang="pl-PL" sz="1300" dirty="0" err="1">
                <a:latin typeface="Georgia" pitchFamily="18" charset="0"/>
              </a:rPr>
              <a:t>Capustigall</a:t>
            </a:r>
            <a:r>
              <a:rPr lang="pl-PL" sz="1300" dirty="0">
                <a:latin typeface="Georgia" pitchFamily="18" charset="0"/>
              </a:rPr>
              <a:t>, gdzie zamieszkiwała rodzina hrabiego. Żona -  Karolina Amalia, mająca zdolności artystyczne, wykonała wtedy portret filozofa. W późniejszym czasie, gdy rodzina </a:t>
            </a:r>
            <a:r>
              <a:rPr lang="pl-PL" sz="1300" dirty="0" err="1">
                <a:latin typeface="Georgia" pitchFamily="18" charset="0"/>
              </a:rPr>
              <a:t>Keyselinkgków</a:t>
            </a:r>
            <a:r>
              <a:rPr lang="pl-PL" sz="1300" dirty="0">
                <a:latin typeface="Georgia" pitchFamily="18" charset="0"/>
              </a:rPr>
              <a:t>  przeniosła się do Królewca, prowadziła tam salon dla wyższych sfer, gdzie zapraszano też Kanta.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7" t="8838" r="2138" b="21414"/>
          <a:stretch/>
        </p:blipFill>
        <p:spPr>
          <a:xfrm>
            <a:off x="4421189" y="1231994"/>
            <a:ext cx="2009775" cy="1285875"/>
          </a:xfrm>
          <a:prstGeom prst="ellipse">
            <a:avLst/>
          </a:prstGeom>
          <a:ln w="381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Tytuł 1"/>
          <p:cNvSpPr txBox="1">
            <a:spLocks/>
          </p:cNvSpPr>
          <p:nvPr/>
        </p:nvSpPr>
        <p:spPr>
          <a:xfrm rot="-696">
            <a:off x="683665" y="415245"/>
            <a:ext cx="7065470" cy="816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Grand Hotel"/>
              <a:buNone/>
              <a:defRPr sz="5000" b="0" i="0" u="none" strike="noStrike" cap="none">
                <a:solidFill>
                  <a:schemeClr val="dk1"/>
                </a:solidFill>
                <a:latin typeface="Courgette" panose="02000603070400060004" pitchFamily="2" charset="-18"/>
                <a:ea typeface="Grand Hotel"/>
                <a:cs typeface="Grand Hotel"/>
                <a:sym typeface="Grand Hote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Grand Hotel"/>
              <a:buNone/>
              <a:defRPr sz="52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Grand Hotel"/>
              <a:buNone/>
              <a:defRPr sz="52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Grand Hotel"/>
              <a:buNone/>
              <a:defRPr sz="52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Grand Hotel"/>
              <a:buNone/>
              <a:defRPr sz="52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Grand Hotel"/>
              <a:buNone/>
              <a:defRPr sz="52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Grand Hotel"/>
              <a:buNone/>
              <a:defRPr sz="52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Grand Hotel"/>
              <a:buNone/>
              <a:defRPr sz="52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Grand Hotel"/>
              <a:buNone/>
              <a:defRPr sz="52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r>
              <a:rPr lang="pl-PL" sz="2800" spc="300" dirty="0">
                <a:latin typeface="Georgia" pitchFamily="18" charset="0"/>
              </a:rPr>
              <a:t>WALDBURG  </a:t>
            </a:r>
            <a:r>
              <a:rPr lang="pl-PL" sz="2400" i="1" dirty="0">
                <a:latin typeface="Georgia" pitchFamily="18" charset="0"/>
              </a:rPr>
              <a:t>(dziś </a:t>
            </a:r>
            <a:r>
              <a:rPr lang="pl-PL" sz="2400" i="1" dirty="0" err="1">
                <a:latin typeface="Georgia" pitchFamily="18" charset="0"/>
              </a:rPr>
              <a:t>Nikołajewka</a:t>
            </a:r>
            <a:r>
              <a:rPr lang="pl-PL" sz="2400" i="1" dirty="0">
                <a:latin typeface="Georgia" pitchFamily="18" charset="0"/>
              </a:rPr>
              <a:t>)</a:t>
            </a:r>
          </a:p>
        </p:txBody>
      </p:sp>
      <p:sp>
        <p:nvSpPr>
          <p:cNvPr id="10" name="Prostokąt 9"/>
          <p:cNvSpPr/>
          <p:nvPr/>
        </p:nvSpPr>
        <p:spPr>
          <a:xfrm>
            <a:off x="4422806" y="4059033"/>
            <a:ext cx="693081" cy="20967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rzycisk akcji: Strona główna 8">
            <a:hlinkClick r:id="rId4" action="ppaction://hlinksldjump" highlightClick="1"/>
          </p:cNvPr>
          <p:cNvSpPr/>
          <p:nvPr/>
        </p:nvSpPr>
        <p:spPr>
          <a:xfrm>
            <a:off x="7663439" y="4599544"/>
            <a:ext cx="368300" cy="368300"/>
          </a:xfrm>
          <a:prstGeom prst="actionButtonHome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3" name="Obraz 2" descr="Obraz zawierający szkic, czarne&#10;&#10;Opis wygenerowany automatycznie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0F884C19-CB25-D0C3-4789-6A43037F16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32007" y="2568337"/>
            <a:ext cx="642938" cy="614363"/>
          </a:xfrm>
          <a:prstGeom prst="rect">
            <a:avLst/>
          </a:prstGeom>
        </p:spPr>
      </p:pic>
      <p:sp>
        <p:nvSpPr>
          <p:cNvPr id="12" name="Strzałka w prawo 11">
            <a:hlinkClick r:id="rId6" action="ppaction://hlinksldjump"/>
          </p:cNvPr>
          <p:cNvSpPr/>
          <p:nvPr/>
        </p:nvSpPr>
        <p:spPr>
          <a:xfrm>
            <a:off x="8283575" y="4686299"/>
            <a:ext cx="307976" cy="252625"/>
          </a:xfrm>
          <a:prstGeom prst="rightArrow">
            <a:avLst/>
          </a:prstGeom>
          <a:ln w="127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91816117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zycisk akcji: Strona główna 8">
            <a:hlinkClick r:id="rId2" action="ppaction://hlinksldjump" highlightClick="1"/>
          </p:cNvPr>
          <p:cNvSpPr/>
          <p:nvPr/>
        </p:nvSpPr>
        <p:spPr>
          <a:xfrm>
            <a:off x="7663439" y="4599544"/>
            <a:ext cx="368300" cy="368300"/>
          </a:xfrm>
          <a:prstGeom prst="actionButtonHome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Strzałka w prawo 10">
            <a:hlinkClick r:id="" action="ppaction://hlinkshowjump?jump=nextslide"/>
          </p:cNvPr>
          <p:cNvSpPr/>
          <p:nvPr/>
        </p:nvSpPr>
        <p:spPr>
          <a:xfrm>
            <a:off x="8283575" y="4686299"/>
            <a:ext cx="307976" cy="252625"/>
          </a:xfrm>
          <a:prstGeom prst="rightArrow">
            <a:avLst/>
          </a:prstGeom>
          <a:ln w="127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2" name="Obraz 1" descr="Obraz zawierający tekst, Ludzka twarz, ubrania, portret&#10;&#10;Opis wygenerowany automatycznie">
            <a:extLst>
              <a:ext uri="{FF2B5EF4-FFF2-40B4-BE49-F238E27FC236}">
                <a16:creationId xmlns="" xmlns:a16="http://schemas.microsoft.com/office/drawing/2014/main" id="{7248EF77-E76B-8778-FDE8-A724B3A589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5100" y="847725"/>
            <a:ext cx="3590925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44757"/>
      </p:ext>
    </p:extLst>
  </p:cSld>
  <p:clrMapOvr>
    <a:masterClrMapping/>
  </p:clrMapOvr>
  <p:transition spd="slow" advClick="0"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 rot="-696">
            <a:off x="966267" y="191896"/>
            <a:ext cx="6878773" cy="816033"/>
          </a:xfrm>
        </p:spPr>
        <p:txBody>
          <a:bodyPr/>
          <a:lstStyle/>
          <a:p>
            <a:r>
              <a:rPr lang="pl-PL" sz="2800" spc="300" dirty="0">
                <a:latin typeface="Georgia" pitchFamily="18" charset="0"/>
              </a:rPr>
              <a:t>PIŁAWA </a:t>
            </a:r>
            <a:r>
              <a:rPr lang="pl-PL" sz="2400" i="1" dirty="0">
                <a:latin typeface="Georgia" pitchFamily="18" charset="0"/>
              </a:rPr>
              <a:t>(dziś </a:t>
            </a:r>
            <a:r>
              <a:rPr lang="pl-PL" sz="2400" i="1" dirty="0" err="1">
                <a:latin typeface="Georgia" pitchFamily="18" charset="0"/>
              </a:rPr>
              <a:t>Bałtijsk</a:t>
            </a:r>
            <a:r>
              <a:rPr lang="pl-PL" sz="2400" i="1" dirty="0">
                <a:latin typeface="Georgia" pitchFamily="18" charset="0"/>
              </a:rPr>
              <a:t>)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683582" y="1295400"/>
            <a:ext cx="2754943" cy="3393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300" dirty="0">
                <a:latin typeface="Georgia" pitchFamily="18" charset="0"/>
              </a:rPr>
              <a:t>Wiadomo, że Kant tu bywał. Prawdopodobnie w roku 1763 i 1775. Nie sam. Odwiedzał to portowe miasto w towarzystwie szkockich przyjaciół -  kupca Josepha Greena i Roberta </a:t>
            </a:r>
            <a:r>
              <a:rPr lang="pl-PL" sz="1300" dirty="0" err="1">
                <a:latin typeface="Georgia" pitchFamily="18" charset="0"/>
              </a:rPr>
              <a:t>Motherby’ego</a:t>
            </a:r>
            <a:r>
              <a:rPr lang="pl-PL" sz="1300" dirty="0">
                <a:latin typeface="Georgia" pitchFamily="18" charset="0"/>
              </a:rPr>
              <a:t>. Jako że ten drugi także zajmował się kupiectwem i  handlem zamorskim, można domniemywać ekonomiczne powody  wizyt.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725" y="1506897"/>
            <a:ext cx="4943475" cy="2789266"/>
          </a:xfrm>
          <a:prstGeom prst="rect">
            <a:avLst/>
          </a:prstGeom>
          <a:ln w="88900" cap="sq" cmpd="thickThin">
            <a:solidFill>
              <a:schemeClr val="accent1">
                <a:lumMod val="9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277" y="2575230"/>
            <a:ext cx="2451473" cy="1557475"/>
          </a:xfrm>
          <a:prstGeom prst="rect">
            <a:avLst/>
          </a:prstGeom>
          <a:ln w="88900" cap="sq" cmpd="thickThin">
            <a:solidFill>
              <a:schemeClr val="accent1">
                <a:lumMod val="9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Przycisk akcji: Strona główna 6">
            <a:hlinkClick r:id="rId4" action="ppaction://hlinksldjump" highlightClick="1"/>
          </p:cNvPr>
          <p:cNvSpPr/>
          <p:nvPr/>
        </p:nvSpPr>
        <p:spPr>
          <a:xfrm>
            <a:off x="7663439" y="4599544"/>
            <a:ext cx="368300" cy="3683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rostokąt 8"/>
          <p:cNvSpPr/>
          <p:nvPr/>
        </p:nvSpPr>
        <p:spPr>
          <a:xfrm>
            <a:off x="3635406" y="2992233"/>
            <a:ext cx="693081" cy="20967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0" name="Obraz 9" descr="Obraz zawierający szkic&#10;&#10;Opis wygenerowany automatycznie">
            <a:hlinkHover r:id="" action="ppaction://hlinkshowjump?jump=nextslide"/>
            <a:extLst>
              <a:ext uri="{FF2B5EF4-FFF2-40B4-BE49-F238E27FC236}">
                <a16:creationId xmlns="" xmlns:a16="http://schemas.microsoft.com/office/drawing/2014/main" id="{669EC58A-CCC3-54B0-9F0C-167D5C83BB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10076" y="4482862"/>
            <a:ext cx="642938" cy="614363"/>
          </a:xfrm>
          <a:prstGeom prst="rect">
            <a:avLst/>
          </a:prstGeom>
        </p:spPr>
      </p:pic>
      <p:sp>
        <p:nvSpPr>
          <p:cNvPr id="12" name="pole tekstowe 11">
            <a:extLst>
              <a:ext uri="{FF2B5EF4-FFF2-40B4-BE49-F238E27FC236}">
                <a16:creationId xmlns="" xmlns:a16="http://schemas.microsoft.com/office/drawing/2014/main" id="{58D68DE7-D9D9-526F-AEC8-D5C59A3F527C}"/>
              </a:ext>
            </a:extLst>
          </p:cNvPr>
          <p:cNvSpPr txBox="1"/>
          <p:nvPr/>
        </p:nvSpPr>
        <p:spPr>
          <a:xfrm>
            <a:off x="4876839" y="4695191"/>
            <a:ext cx="12382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latin typeface="Georgia" pitchFamily="18" charset="0"/>
                <a:sym typeface="Symbol"/>
              </a:rPr>
              <a:t> </a:t>
            </a:r>
            <a:r>
              <a:rPr lang="pl-PL" sz="1000" dirty="0">
                <a:latin typeface="Georgia" pitchFamily="18" charset="0"/>
              </a:rPr>
              <a:t>Złap cytat </a:t>
            </a:r>
            <a:r>
              <a:rPr lang="pl-PL" sz="1000" dirty="0">
                <a:latin typeface="Georgia" pitchFamily="18" charset="0"/>
                <a:sym typeface="Wingdings" pitchFamily="2" charset="2"/>
              </a:rPr>
              <a:t></a:t>
            </a:r>
            <a:endParaRPr lang="pl-PL" sz="1000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083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spd="slow" advClick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 rot="-696">
            <a:off x="966267" y="191896"/>
            <a:ext cx="6878773" cy="816033"/>
          </a:xfrm>
        </p:spPr>
        <p:txBody>
          <a:bodyPr/>
          <a:lstStyle/>
          <a:p>
            <a:r>
              <a:rPr lang="pl-PL" sz="2800" spc="300" dirty="0">
                <a:latin typeface="Georgia" pitchFamily="18" charset="0"/>
              </a:rPr>
              <a:t>PIŁAWA </a:t>
            </a:r>
            <a:r>
              <a:rPr lang="pl-PL" sz="2400" i="1" dirty="0">
                <a:latin typeface="Georgia" pitchFamily="18" charset="0"/>
              </a:rPr>
              <a:t>(dziś </a:t>
            </a:r>
            <a:r>
              <a:rPr lang="pl-PL" sz="2400" i="1" dirty="0" err="1">
                <a:latin typeface="Georgia" pitchFamily="18" charset="0"/>
              </a:rPr>
              <a:t>Bałtijsk</a:t>
            </a:r>
            <a:r>
              <a:rPr lang="pl-PL" sz="2400" i="1" dirty="0">
                <a:latin typeface="Georgia" pitchFamily="18" charset="0"/>
              </a:rPr>
              <a:t>)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683582" y="1295400"/>
            <a:ext cx="2754943" cy="3393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300" dirty="0">
                <a:latin typeface="Georgia" pitchFamily="18" charset="0"/>
              </a:rPr>
              <a:t>Wiadomo, że Kant tu bywał. Prawdopodobnie w roku 1763 i 1775. Nie sam. Odwiedzał to portowe miasto w towarzystwie szkockich przyjaciół -  kupca Josepha Greena i Roberta </a:t>
            </a:r>
            <a:r>
              <a:rPr lang="pl-PL" sz="1300" dirty="0" err="1">
                <a:latin typeface="Georgia" pitchFamily="18" charset="0"/>
              </a:rPr>
              <a:t>Motherby’ego</a:t>
            </a:r>
            <a:r>
              <a:rPr lang="pl-PL" sz="1300" dirty="0">
                <a:latin typeface="Georgia" pitchFamily="18" charset="0"/>
              </a:rPr>
              <a:t>. Jako że ten drugi także zajmował się kupiectwem i  handlem zamorskim, można domniemywać ekonomiczne powody  wizyt.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725" y="1506897"/>
            <a:ext cx="4943475" cy="2789266"/>
          </a:xfrm>
          <a:prstGeom prst="rect">
            <a:avLst/>
          </a:prstGeom>
          <a:ln w="88900" cap="sq" cmpd="thickThin">
            <a:solidFill>
              <a:schemeClr val="accent1">
                <a:lumMod val="9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277" y="2575230"/>
            <a:ext cx="2451473" cy="1557475"/>
          </a:xfrm>
          <a:prstGeom prst="rect">
            <a:avLst/>
          </a:prstGeom>
          <a:ln w="88900" cap="sq" cmpd="thickThin">
            <a:solidFill>
              <a:schemeClr val="accent1">
                <a:lumMod val="9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Przycisk akcji: Strona główna 6">
            <a:hlinkClick r:id="rId4" action="ppaction://hlinksldjump" highlightClick="1"/>
          </p:cNvPr>
          <p:cNvSpPr/>
          <p:nvPr/>
        </p:nvSpPr>
        <p:spPr>
          <a:xfrm>
            <a:off x="7663439" y="4599544"/>
            <a:ext cx="368300" cy="368300"/>
          </a:xfrm>
          <a:prstGeom prst="actionButtonHome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rostokąt 8"/>
          <p:cNvSpPr/>
          <p:nvPr/>
        </p:nvSpPr>
        <p:spPr>
          <a:xfrm>
            <a:off x="3635406" y="2992233"/>
            <a:ext cx="693081" cy="20967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0" name="Obraz 9" descr="Obraz zawierający szkic&#10;&#10;Opis wygenerowany automatycznie">
            <a:hlinkHover r:id="" action="ppaction://hlinkshowjump?jump=nextslide"/>
            <a:extLst>
              <a:ext uri="{FF2B5EF4-FFF2-40B4-BE49-F238E27FC236}">
                <a16:creationId xmlns="" xmlns:a16="http://schemas.microsoft.com/office/drawing/2014/main" id="{669EC58A-CCC3-54B0-9F0C-167D5C83BB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34101" y="4378087"/>
            <a:ext cx="642938" cy="61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03093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 rot="-696">
            <a:off x="966267" y="191896"/>
            <a:ext cx="6878773" cy="816033"/>
          </a:xfrm>
        </p:spPr>
        <p:txBody>
          <a:bodyPr/>
          <a:lstStyle/>
          <a:p>
            <a:r>
              <a:rPr lang="pl-PL" sz="2800" spc="300" dirty="0">
                <a:latin typeface="Georgia" pitchFamily="18" charset="0"/>
              </a:rPr>
              <a:t>PIŁAWA </a:t>
            </a:r>
            <a:r>
              <a:rPr lang="pl-PL" sz="2400" i="1" dirty="0">
                <a:latin typeface="Georgia" pitchFamily="18" charset="0"/>
              </a:rPr>
              <a:t>(dziś </a:t>
            </a:r>
            <a:r>
              <a:rPr lang="pl-PL" sz="2400" i="1" dirty="0" err="1">
                <a:latin typeface="Georgia" pitchFamily="18" charset="0"/>
              </a:rPr>
              <a:t>Bałtijsk</a:t>
            </a:r>
            <a:r>
              <a:rPr lang="pl-PL" sz="2400" i="1" dirty="0">
                <a:latin typeface="Georgia" pitchFamily="18" charset="0"/>
              </a:rPr>
              <a:t>)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683582" y="1295400"/>
            <a:ext cx="2754943" cy="3393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300" dirty="0">
                <a:latin typeface="Georgia" pitchFamily="18" charset="0"/>
              </a:rPr>
              <a:t>Wiadomo, że Kant tu bywał. Prawdopodobnie w roku 1763 i 1775. Nie sam. Odwiedzał to portowe miasto w towarzystwie szkockich przyjaciół -  kupca Josepha Greena i Roberta </a:t>
            </a:r>
            <a:r>
              <a:rPr lang="pl-PL" sz="1300" dirty="0" err="1">
                <a:latin typeface="Georgia" pitchFamily="18" charset="0"/>
              </a:rPr>
              <a:t>Motherby’ego</a:t>
            </a:r>
            <a:r>
              <a:rPr lang="pl-PL" sz="1300" dirty="0">
                <a:latin typeface="Georgia" pitchFamily="18" charset="0"/>
              </a:rPr>
              <a:t>. Jako że ten drugi także zajmował się kupiectwem i  handlem zamorskim, można domniemywać ekonomiczne powody  wizyt.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725" y="1506897"/>
            <a:ext cx="4943475" cy="2789266"/>
          </a:xfrm>
          <a:prstGeom prst="rect">
            <a:avLst/>
          </a:prstGeom>
          <a:ln w="88900" cap="sq" cmpd="thickThin">
            <a:solidFill>
              <a:schemeClr val="accent1">
                <a:lumMod val="9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277" y="2575230"/>
            <a:ext cx="2451473" cy="1557475"/>
          </a:xfrm>
          <a:prstGeom prst="rect">
            <a:avLst/>
          </a:prstGeom>
          <a:ln w="88900" cap="sq" cmpd="thickThin">
            <a:solidFill>
              <a:schemeClr val="accent1">
                <a:lumMod val="9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Przycisk akcji: Strona główna 6">
            <a:hlinkClick r:id="rId4" action="ppaction://hlinksldjump" highlightClick="1"/>
          </p:cNvPr>
          <p:cNvSpPr/>
          <p:nvPr/>
        </p:nvSpPr>
        <p:spPr>
          <a:xfrm>
            <a:off x="7663439" y="4599544"/>
            <a:ext cx="368300" cy="368300"/>
          </a:xfrm>
          <a:prstGeom prst="actionButtonHome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rostokąt 8"/>
          <p:cNvSpPr/>
          <p:nvPr/>
        </p:nvSpPr>
        <p:spPr>
          <a:xfrm>
            <a:off x="3635406" y="2992233"/>
            <a:ext cx="693081" cy="20967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0" name="Obraz 9" descr="Obraz zawierający szkic&#10;&#10;Opis wygenerowany automatycznie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669EC58A-CCC3-54B0-9F0C-167D5C83BB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01101" y="2263537"/>
            <a:ext cx="642938" cy="614363"/>
          </a:xfrm>
          <a:prstGeom prst="rect">
            <a:avLst/>
          </a:prstGeom>
        </p:spPr>
      </p:pic>
      <p:sp>
        <p:nvSpPr>
          <p:cNvPr id="11" name="Strzałka w prawo 10">
            <a:hlinkClick r:id="rId6" action="ppaction://hlinksldjump"/>
          </p:cNvPr>
          <p:cNvSpPr/>
          <p:nvPr/>
        </p:nvSpPr>
        <p:spPr>
          <a:xfrm>
            <a:off x="8283575" y="4686299"/>
            <a:ext cx="307976" cy="252625"/>
          </a:xfrm>
          <a:prstGeom prst="rightArrow">
            <a:avLst/>
          </a:prstGeom>
          <a:ln w="127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41306990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zycisk akcji: Strona główna 6">
            <a:hlinkClick r:id="rId2" action="ppaction://hlinksldjump" highlightClick="1"/>
          </p:cNvPr>
          <p:cNvSpPr/>
          <p:nvPr/>
        </p:nvSpPr>
        <p:spPr>
          <a:xfrm>
            <a:off x="7663439" y="4599544"/>
            <a:ext cx="368300" cy="368300"/>
          </a:xfrm>
          <a:prstGeom prst="actionButtonHome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Strzałka w prawo 7">
            <a:hlinkClick r:id="" action="ppaction://hlinkshowjump?jump=nextslide"/>
          </p:cNvPr>
          <p:cNvSpPr/>
          <p:nvPr/>
        </p:nvSpPr>
        <p:spPr>
          <a:xfrm>
            <a:off x="8283575" y="4686299"/>
            <a:ext cx="307976" cy="252625"/>
          </a:xfrm>
          <a:prstGeom prst="rightArrow">
            <a:avLst/>
          </a:prstGeom>
          <a:ln w="127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2" name="Obraz 11" descr="Obraz zawierający tekst, plakat, fikcja, kreskówka&#10;&#10;Opis wygenerowany automatycznie">
            <a:extLst>
              <a:ext uri="{FF2B5EF4-FFF2-40B4-BE49-F238E27FC236}">
                <a16:creationId xmlns="" xmlns:a16="http://schemas.microsoft.com/office/drawing/2014/main" id="{13444AC3-5794-35C5-626B-CF04060831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0789" y="732367"/>
            <a:ext cx="4361339" cy="3858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061486"/>
      </p:ext>
    </p:extLst>
  </p:cSld>
  <p:clrMapOvr>
    <a:masterClrMapping/>
  </p:clrMapOvr>
  <p:transition spd="slow" advClick="0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trzałka w prawo 12">
            <a:hlinkClick r:id="" action="ppaction://hlinkshowjump?jump=nextslide"/>
          </p:cNvPr>
          <p:cNvSpPr/>
          <p:nvPr/>
        </p:nvSpPr>
        <p:spPr>
          <a:xfrm>
            <a:off x="8283575" y="4686299"/>
            <a:ext cx="307976" cy="252625"/>
          </a:xfrm>
          <a:prstGeom prst="rightArrow">
            <a:avLst/>
          </a:prstGeom>
          <a:ln w="127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4" name="Tytuł 1"/>
          <p:cNvSpPr txBox="1">
            <a:spLocks/>
          </p:cNvSpPr>
          <p:nvPr/>
        </p:nvSpPr>
        <p:spPr>
          <a:xfrm rot="-696">
            <a:off x="966268" y="191877"/>
            <a:ext cx="7065470" cy="816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Grand Hotel"/>
              <a:buNone/>
              <a:defRPr sz="5000" b="0" i="0" u="none" strike="noStrike" cap="none">
                <a:solidFill>
                  <a:schemeClr val="dk1"/>
                </a:solidFill>
                <a:latin typeface="Courgette" panose="02000603070400060004" pitchFamily="2" charset="-18"/>
                <a:ea typeface="Grand Hotel"/>
                <a:cs typeface="Grand Hotel"/>
                <a:sym typeface="Grand Hote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Grand Hotel"/>
              <a:buNone/>
              <a:defRPr sz="52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Grand Hotel"/>
              <a:buNone/>
              <a:defRPr sz="52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Grand Hotel"/>
              <a:buNone/>
              <a:defRPr sz="52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Grand Hotel"/>
              <a:buNone/>
              <a:defRPr sz="52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Grand Hotel"/>
              <a:buNone/>
              <a:defRPr sz="52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Grand Hotel"/>
              <a:buNone/>
              <a:defRPr sz="52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Grand Hotel"/>
              <a:buNone/>
              <a:defRPr sz="52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Grand Hotel"/>
              <a:buNone/>
              <a:defRPr sz="52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r>
              <a:rPr lang="pl-PL" sz="2800" spc="300" dirty="0" smtClean="0">
                <a:latin typeface="Georgia" pitchFamily="18" charset="0"/>
              </a:rPr>
              <a:t>Spis treści</a:t>
            </a:r>
            <a:endParaRPr lang="pl-PL" sz="2400" i="1" dirty="0">
              <a:latin typeface="Georgia" pitchFamily="18" charset="0"/>
            </a:endParaRPr>
          </a:p>
        </p:txBody>
      </p:sp>
      <p:sp>
        <p:nvSpPr>
          <p:cNvPr id="5" name="pole tekstowe 4">
            <a:hlinkClick r:id="" action="ppaction://hlinkshowjump?jump=nextslide"/>
          </p:cNvPr>
          <p:cNvSpPr txBox="1"/>
          <p:nvPr/>
        </p:nvSpPr>
        <p:spPr>
          <a:xfrm>
            <a:off x="676303" y="1096546"/>
            <a:ext cx="2057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tx1">
                  <a:lumMod val="50000"/>
                </a:schemeClr>
              </a:buClr>
            </a:pPr>
            <a:r>
              <a:rPr lang="pl-PL" sz="1600" b="1" spc="300" dirty="0" smtClean="0">
                <a:solidFill>
                  <a:schemeClr val="dk1"/>
                </a:solidFill>
                <a:latin typeface="Georgia" pitchFamily="18" charset="0"/>
                <a:ea typeface="Grand Hotel"/>
                <a:cs typeface="Grand Hotel"/>
                <a:sym typeface="Wingdings"/>
              </a:rPr>
              <a:t></a:t>
            </a:r>
            <a:r>
              <a:rPr lang="pl-PL" spc="300" dirty="0" smtClean="0">
                <a:solidFill>
                  <a:schemeClr val="dk1"/>
                </a:solidFill>
                <a:latin typeface="Georgia" pitchFamily="18" charset="0"/>
                <a:ea typeface="Grand Hotel"/>
                <a:cs typeface="Grand Hotel"/>
                <a:sym typeface="Grand Hotel"/>
              </a:rPr>
              <a:t>WSTĘP</a:t>
            </a:r>
            <a:endParaRPr lang="pl-PL" spc="300" dirty="0">
              <a:solidFill>
                <a:schemeClr val="dk1"/>
              </a:solidFill>
              <a:latin typeface="Georgia" pitchFamily="18" charset="0"/>
              <a:ea typeface="Grand Hotel"/>
              <a:cs typeface="Grand Hotel"/>
              <a:sym typeface="Grand Hotel"/>
            </a:endParaRPr>
          </a:p>
        </p:txBody>
      </p:sp>
      <p:sp>
        <p:nvSpPr>
          <p:cNvPr id="19" name="pole tekstowe 18">
            <a:hlinkClick r:id="rId2" action="ppaction://hlinksldjump"/>
          </p:cNvPr>
          <p:cNvSpPr txBox="1"/>
          <p:nvPr/>
        </p:nvSpPr>
        <p:spPr>
          <a:xfrm>
            <a:off x="676303" y="1593334"/>
            <a:ext cx="2057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tx1">
                  <a:lumMod val="50000"/>
                </a:schemeClr>
              </a:buClr>
            </a:pPr>
            <a:r>
              <a:rPr lang="pl-PL" sz="1600" b="1" spc="300" dirty="0" smtClean="0">
                <a:solidFill>
                  <a:schemeClr val="dk1"/>
                </a:solidFill>
                <a:latin typeface="Georgia" pitchFamily="18" charset="0"/>
                <a:ea typeface="Grand Hotel"/>
                <a:cs typeface="Grand Hotel"/>
                <a:sym typeface="Wingdings"/>
              </a:rPr>
              <a:t></a:t>
            </a:r>
            <a:r>
              <a:rPr lang="pl-PL" spc="300" dirty="0">
                <a:solidFill>
                  <a:schemeClr val="dk1"/>
                </a:solidFill>
                <a:latin typeface="Georgia" pitchFamily="18" charset="0"/>
                <a:ea typeface="Grand Hotel"/>
                <a:cs typeface="Grand Hotel"/>
                <a:sym typeface="Grand Hotel"/>
              </a:rPr>
              <a:t>MAPA</a:t>
            </a:r>
          </a:p>
        </p:txBody>
      </p:sp>
      <p:sp>
        <p:nvSpPr>
          <p:cNvPr id="20" name="pole tekstowe 19">
            <a:hlinkClick r:id="rId3" action="ppaction://hlinksldjump"/>
          </p:cNvPr>
          <p:cNvSpPr txBox="1"/>
          <p:nvPr/>
        </p:nvSpPr>
        <p:spPr>
          <a:xfrm>
            <a:off x="676303" y="2090122"/>
            <a:ext cx="2057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tx1">
                  <a:lumMod val="50000"/>
                </a:schemeClr>
              </a:buClr>
            </a:pPr>
            <a:r>
              <a:rPr lang="pl-PL" sz="1600" b="1" spc="300" dirty="0" smtClean="0">
                <a:solidFill>
                  <a:schemeClr val="dk1"/>
                </a:solidFill>
                <a:latin typeface="Georgia" pitchFamily="18" charset="0"/>
                <a:ea typeface="Grand Hotel"/>
                <a:cs typeface="Grand Hotel"/>
                <a:sym typeface="Wingdings"/>
              </a:rPr>
              <a:t></a:t>
            </a:r>
            <a:r>
              <a:rPr lang="pl-PL" spc="300" dirty="0">
                <a:solidFill>
                  <a:schemeClr val="dk1"/>
                </a:solidFill>
                <a:latin typeface="Georgia" pitchFamily="18" charset="0"/>
                <a:ea typeface="Grand Hotel"/>
                <a:cs typeface="Grand Hotel"/>
                <a:sym typeface="Grand Hotel"/>
              </a:rPr>
              <a:t>ANEGDOTY</a:t>
            </a:r>
          </a:p>
        </p:txBody>
      </p:sp>
      <p:sp>
        <p:nvSpPr>
          <p:cNvPr id="21" name="pole tekstowe 20">
            <a:hlinkClick r:id="rId4" action="ppaction://hlinksldjump"/>
          </p:cNvPr>
          <p:cNvSpPr txBox="1"/>
          <p:nvPr/>
        </p:nvSpPr>
        <p:spPr>
          <a:xfrm>
            <a:off x="676302" y="2586910"/>
            <a:ext cx="75151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tx1">
                  <a:lumMod val="50000"/>
                </a:schemeClr>
              </a:buClr>
            </a:pPr>
            <a:r>
              <a:rPr lang="pl-PL" sz="1600" b="1" spc="300" dirty="0" smtClean="0">
                <a:solidFill>
                  <a:schemeClr val="dk1"/>
                </a:solidFill>
                <a:latin typeface="Georgia" pitchFamily="18" charset="0"/>
                <a:ea typeface="Grand Hotel"/>
                <a:cs typeface="Grand Hotel"/>
                <a:sym typeface="Wingdings"/>
              </a:rPr>
              <a:t></a:t>
            </a:r>
            <a:r>
              <a:rPr lang="pl-PL" spc="300" dirty="0">
                <a:solidFill>
                  <a:schemeClr val="dk1"/>
                </a:solidFill>
                <a:latin typeface="Georgia" pitchFamily="18" charset="0"/>
                <a:ea typeface="Grand Hotel"/>
                <a:cs typeface="Grand Hotel"/>
                <a:sym typeface="Grand Hotel"/>
              </a:rPr>
              <a:t>WIZYTA STUDYJNA UCZNIÓW </a:t>
            </a:r>
            <a:r>
              <a:rPr lang="pl-PL" spc="300" dirty="0" smtClean="0">
                <a:solidFill>
                  <a:schemeClr val="dk1"/>
                </a:solidFill>
                <a:latin typeface="Georgia" pitchFamily="18" charset="0"/>
                <a:ea typeface="Grand Hotel"/>
                <a:cs typeface="Grand Hotel"/>
                <a:sym typeface="Grand Hotel"/>
              </a:rPr>
              <a:t>„ŻEROMKA” W </a:t>
            </a:r>
            <a:r>
              <a:rPr lang="pl-PL" spc="300" dirty="0">
                <a:solidFill>
                  <a:schemeClr val="dk1"/>
                </a:solidFill>
                <a:latin typeface="Georgia" pitchFamily="18" charset="0"/>
                <a:ea typeface="Grand Hotel"/>
                <a:cs typeface="Grand Hotel"/>
                <a:sym typeface="Grand Hotel"/>
              </a:rPr>
              <a:t>JARNOŁTOWIE</a:t>
            </a:r>
          </a:p>
        </p:txBody>
      </p:sp>
      <p:sp>
        <p:nvSpPr>
          <p:cNvPr id="22" name="pole tekstowe 21">
            <a:hlinkClick r:id="rId5" action="ppaction://hlinksldjump"/>
          </p:cNvPr>
          <p:cNvSpPr txBox="1"/>
          <p:nvPr/>
        </p:nvSpPr>
        <p:spPr>
          <a:xfrm>
            <a:off x="676303" y="3083698"/>
            <a:ext cx="67150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tx1">
                  <a:lumMod val="50000"/>
                </a:schemeClr>
              </a:buClr>
            </a:pPr>
            <a:r>
              <a:rPr lang="pl-PL" sz="1600" b="1" spc="300" dirty="0" smtClean="0">
                <a:solidFill>
                  <a:schemeClr val="dk1"/>
                </a:solidFill>
                <a:latin typeface="Georgia" pitchFamily="18" charset="0"/>
                <a:ea typeface="Grand Hotel"/>
                <a:cs typeface="Grand Hotel"/>
                <a:sym typeface="Wingdings"/>
              </a:rPr>
              <a:t></a:t>
            </a:r>
            <a:r>
              <a:rPr lang="pl-PL" spc="300" dirty="0">
                <a:solidFill>
                  <a:schemeClr val="dk1"/>
                </a:solidFill>
                <a:latin typeface="Georgia" pitchFamily="18" charset="0"/>
                <a:ea typeface="Grand Hotel"/>
                <a:cs typeface="Grand Hotel"/>
                <a:sym typeface="Grand Hotel"/>
              </a:rPr>
              <a:t>UROCZYSTE SESJA </a:t>
            </a:r>
            <a:r>
              <a:rPr lang="pl-PL" spc="300" dirty="0" smtClean="0">
                <a:solidFill>
                  <a:schemeClr val="dk1"/>
                </a:solidFill>
                <a:latin typeface="Georgia" pitchFamily="18" charset="0"/>
                <a:ea typeface="Grand Hotel"/>
                <a:cs typeface="Grand Hotel"/>
                <a:sym typeface="Grand Hotel"/>
              </a:rPr>
              <a:t>NAUKOWA W JARNOŁTOWIE</a:t>
            </a:r>
            <a:endParaRPr lang="pl-PL" spc="300" dirty="0">
              <a:solidFill>
                <a:schemeClr val="dk1"/>
              </a:solidFill>
              <a:latin typeface="Georgia" pitchFamily="18" charset="0"/>
              <a:ea typeface="Grand Hotel"/>
              <a:cs typeface="Grand Hotel"/>
              <a:sym typeface="Grand Hotel"/>
            </a:endParaRPr>
          </a:p>
        </p:txBody>
      </p:sp>
      <p:sp>
        <p:nvSpPr>
          <p:cNvPr id="23" name="pole tekstowe 22">
            <a:hlinkClick r:id="rId6" action="ppaction://hlinksldjump"/>
          </p:cNvPr>
          <p:cNvSpPr txBox="1"/>
          <p:nvPr/>
        </p:nvSpPr>
        <p:spPr>
          <a:xfrm>
            <a:off x="676303" y="3580487"/>
            <a:ext cx="2057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tx1">
                  <a:lumMod val="50000"/>
                </a:schemeClr>
              </a:buClr>
            </a:pPr>
            <a:r>
              <a:rPr lang="pl-PL" sz="1600" b="1" spc="300" dirty="0" smtClean="0">
                <a:solidFill>
                  <a:schemeClr val="dk1"/>
                </a:solidFill>
                <a:latin typeface="Georgia" pitchFamily="18" charset="0"/>
                <a:ea typeface="Grand Hotel"/>
                <a:cs typeface="Grand Hotel"/>
                <a:sym typeface="Wingdings"/>
              </a:rPr>
              <a:t></a:t>
            </a:r>
            <a:r>
              <a:rPr lang="pl-PL" spc="300" dirty="0">
                <a:solidFill>
                  <a:schemeClr val="dk1"/>
                </a:solidFill>
                <a:latin typeface="Georgia" pitchFamily="18" charset="0"/>
                <a:ea typeface="Grand Hotel"/>
                <a:cs typeface="Grand Hotel"/>
                <a:sym typeface="Grand Hotel"/>
              </a:rPr>
              <a:t>LITERATURA</a:t>
            </a:r>
          </a:p>
        </p:txBody>
      </p:sp>
    </p:spTree>
    <p:extLst>
      <p:ext uri="{BB962C8B-B14F-4D97-AF65-F5344CB8AC3E}">
        <p14:creationId xmlns:p14="http://schemas.microsoft.com/office/powerpoint/2010/main" val="582192389"/>
      </p:ext>
    </p:extLst>
  </p:cSld>
  <p:clrMapOvr>
    <a:masterClrMapping/>
  </p:clrMapOvr>
  <p:transition spd="slow" advClick="0"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 rot="-696">
            <a:off x="966267" y="191896"/>
            <a:ext cx="6878773" cy="816033"/>
          </a:xfrm>
        </p:spPr>
        <p:txBody>
          <a:bodyPr/>
          <a:lstStyle/>
          <a:p>
            <a:r>
              <a:rPr lang="pl-PL" sz="2800" spc="300" dirty="0">
                <a:latin typeface="Georgia" pitchFamily="18" charset="0"/>
              </a:rPr>
              <a:t>WOHNSDORF </a:t>
            </a:r>
            <a:r>
              <a:rPr lang="pl-PL" sz="2400" i="1" dirty="0">
                <a:latin typeface="Georgia" pitchFamily="18" charset="0"/>
              </a:rPr>
              <a:t>(dziś </a:t>
            </a:r>
            <a:r>
              <a:rPr lang="pl-PL" sz="2400" i="1" dirty="0" err="1">
                <a:latin typeface="Georgia" pitchFamily="18" charset="0"/>
              </a:rPr>
              <a:t>Kurartnoje</a:t>
            </a:r>
            <a:r>
              <a:rPr lang="pl-PL" sz="2400" i="1" dirty="0">
                <a:latin typeface="Georgia" pitchFamily="18" charset="0"/>
              </a:rPr>
              <a:t>)</a:t>
            </a:r>
          </a:p>
        </p:txBody>
      </p:sp>
      <p:sp>
        <p:nvSpPr>
          <p:cNvPr id="3" name="pole tekstowe 2"/>
          <p:cNvSpPr txBox="1"/>
          <p:nvPr/>
        </p:nvSpPr>
        <p:spPr>
          <a:xfrm>
            <a:off x="683583" y="1117600"/>
            <a:ext cx="2396168" cy="3393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300" dirty="0">
                <a:latin typeface="Georgia" pitchFamily="18" charset="0"/>
              </a:rPr>
              <a:t>W tej uroczej miejscowości nad Łyną,  niedaleko </a:t>
            </a:r>
            <a:r>
              <a:rPr lang="pl-PL" sz="1300" dirty="0" err="1">
                <a:latin typeface="Georgia" pitchFamily="18" charset="0"/>
              </a:rPr>
              <a:t>Frydlandu</a:t>
            </a:r>
            <a:r>
              <a:rPr lang="pl-PL" sz="1300" dirty="0">
                <a:latin typeface="Georgia" pitchFamily="18" charset="0"/>
              </a:rPr>
              <a:t>, miał swe włości Friedrich Leopold von </a:t>
            </a:r>
            <a:r>
              <a:rPr lang="pl-PL" sz="1300" dirty="0" err="1">
                <a:latin typeface="Georgia" pitchFamily="18" charset="0"/>
              </a:rPr>
              <a:t>Schröter</a:t>
            </a:r>
            <a:r>
              <a:rPr lang="pl-PL" sz="1300" dirty="0">
                <a:latin typeface="Georgia" pitchFamily="18" charset="0"/>
              </a:rPr>
              <a:t>. Ten były uczeń filozofa zrobił karierę w wojsku (podpułkownik)  i polityce (np. minister finansów w Prusach). Kant wielokrotnie odwiedzał go właśnie w tym majątku.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49" y="1283913"/>
            <a:ext cx="5143500" cy="3132511"/>
          </a:xfrm>
          <a:prstGeom prst="rect">
            <a:avLst/>
          </a:prstGeom>
          <a:ln w="88900" cap="sq" cmpd="thickThin">
            <a:solidFill>
              <a:schemeClr val="accent1">
                <a:lumMod val="9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505" y="1572001"/>
            <a:ext cx="1492301" cy="2185382"/>
          </a:xfrm>
          <a:prstGeom prst="rect">
            <a:avLst/>
          </a:prstGeom>
          <a:ln w="88900" cap="sq" cmpd="thickThin">
            <a:solidFill>
              <a:schemeClr val="accent1">
                <a:lumMod val="9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Prostokąt 5"/>
          <p:cNvSpPr/>
          <p:nvPr/>
        </p:nvSpPr>
        <p:spPr>
          <a:xfrm>
            <a:off x="6384956" y="3230358"/>
            <a:ext cx="693081" cy="20967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rzycisk akcji: Strona główna 6">
            <a:hlinkClick r:id="rId4" action="ppaction://hlinksldjump" highlightClick="1"/>
          </p:cNvPr>
          <p:cNvSpPr/>
          <p:nvPr/>
        </p:nvSpPr>
        <p:spPr>
          <a:xfrm>
            <a:off x="7663439" y="4599544"/>
            <a:ext cx="368300" cy="368300"/>
          </a:xfrm>
          <a:prstGeom prst="actionButtonHome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0" name="Obraz 9" descr="Obraz zawierający szkic&#10;&#10;Opis wygenerowany automatycznie">
            <a:hlinkHover r:id="" action="ppaction://hlinkshowjump?jump=nextslide"/>
            <a:extLst>
              <a:ext uri="{FF2B5EF4-FFF2-40B4-BE49-F238E27FC236}">
                <a16:creationId xmlns="" xmlns:a16="http://schemas.microsoft.com/office/drawing/2014/main" id="{BE192D35-E7CD-5B20-49CE-22B2CF78A5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10076" y="4482862"/>
            <a:ext cx="642938" cy="614363"/>
          </a:xfrm>
          <a:prstGeom prst="rect">
            <a:avLst/>
          </a:prstGeom>
        </p:spPr>
      </p:pic>
      <p:sp>
        <p:nvSpPr>
          <p:cNvPr id="12" name="pole tekstowe 11">
            <a:extLst>
              <a:ext uri="{FF2B5EF4-FFF2-40B4-BE49-F238E27FC236}">
                <a16:creationId xmlns="" xmlns:a16="http://schemas.microsoft.com/office/drawing/2014/main" id="{8C17E6A4-2A6B-AC15-7282-A38EF933EFA3}"/>
              </a:ext>
            </a:extLst>
          </p:cNvPr>
          <p:cNvSpPr txBox="1"/>
          <p:nvPr/>
        </p:nvSpPr>
        <p:spPr>
          <a:xfrm>
            <a:off x="4876839" y="4695191"/>
            <a:ext cx="12382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latin typeface="Georgia" pitchFamily="18" charset="0"/>
                <a:sym typeface="Symbol"/>
              </a:rPr>
              <a:t> </a:t>
            </a:r>
            <a:r>
              <a:rPr lang="pl-PL" sz="1000" dirty="0">
                <a:latin typeface="Georgia" pitchFamily="18" charset="0"/>
              </a:rPr>
              <a:t>Złap cytat </a:t>
            </a:r>
            <a:r>
              <a:rPr lang="pl-PL" sz="1000" dirty="0">
                <a:latin typeface="Georgia" pitchFamily="18" charset="0"/>
                <a:sym typeface="Wingdings" pitchFamily="2" charset="2"/>
              </a:rPr>
              <a:t></a:t>
            </a:r>
            <a:endParaRPr lang="pl-PL" sz="1000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6423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spd="slow" advClick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 rot="-696">
            <a:off x="966267" y="191896"/>
            <a:ext cx="6878773" cy="816033"/>
          </a:xfrm>
        </p:spPr>
        <p:txBody>
          <a:bodyPr/>
          <a:lstStyle/>
          <a:p>
            <a:r>
              <a:rPr lang="pl-PL" sz="2800" spc="300" dirty="0">
                <a:latin typeface="Georgia" pitchFamily="18" charset="0"/>
              </a:rPr>
              <a:t>WOHNSDORF </a:t>
            </a:r>
            <a:r>
              <a:rPr lang="pl-PL" sz="2400" i="1" dirty="0">
                <a:latin typeface="Georgia" pitchFamily="18" charset="0"/>
              </a:rPr>
              <a:t>(dziś </a:t>
            </a:r>
            <a:r>
              <a:rPr lang="pl-PL" sz="2400" i="1" dirty="0" err="1">
                <a:latin typeface="Georgia" pitchFamily="18" charset="0"/>
              </a:rPr>
              <a:t>Kurartnoje</a:t>
            </a:r>
            <a:r>
              <a:rPr lang="pl-PL" sz="2400" i="1" dirty="0">
                <a:latin typeface="Georgia" pitchFamily="18" charset="0"/>
              </a:rPr>
              <a:t>)</a:t>
            </a:r>
          </a:p>
        </p:txBody>
      </p:sp>
      <p:sp>
        <p:nvSpPr>
          <p:cNvPr id="3" name="pole tekstowe 2"/>
          <p:cNvSpPr txBox="1"/>
          <p:nvPr/>
        </p:nvSpPr>
        <p:spPr>
          <a:xfrm>
            <a:off x="683583" y="1117600"/>
            <a:ext cx="2396168" cy="3393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300" dirty="0">
                <a:latin typeface="Georgia" pitchFamily="18" charset="0"/>
              </a:rPr>
              <a:t>W tej uroczej miejscowości nad Łyną,  niedaleko </a:t>
            </a:r>
            <a:r>
              <a:rPr lang="pl-PL" sz="1300" dirty="0" err="1">
                <a:latin typeface="Georgia" pitchFamily="18" charset="0"/>
              </a:rPr>
              <a:t>Frydlandu</a:t>
            </a:r>
            <a:r>
              <a:rPr lang="pl-PL" sz="1300" dirty="0">
                <a:latin typeface="Georgia" pitchFamily="18" charset="0"/>
              </a:rPr>
              <a:t>, miał swe włości Friedrich Leopold von </a:t>
            </a:r>
            <a:r>
              <a:rPr lang="pl-PL" sz="1300" dirty="0" err="1">
                <a:latin typeface="Georgia" pitchFamily="18" charset="0"/>
              </a:rPr>
              <a:t>Schröter</a:t>
            </a:r>
            <a:r>
              <a:rPr lang="pl-PL" sz="1300" dirty="0">
                <a:latin typeface="Georgia" pitchFamily="18" charset="0"/>
              </a:rPr>
              <a:t>. Ten były uczeń filozofa zrobił karierę w wojsku (podpułkownik)  i polityce (np. minister finansów w Prusach). Kant wielokrotnie odwiedzał go właśnie w tym majątku.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49" y="1283913"/>
            <a:ext cx="5143500" cy="3132511"/>
          </a:xfrm>
          <a:prstGeom prst="rect">
            <a:avLst/>
          </a:prstGeom>
          <a:ln w="88900" cap="sq" cmpd="thickThin">
            <a:solidFill>
              <a:schemeClr val="accent1">
                <a:lumMod val="9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505" y="1572001"/>
            <a:ext cx="1492301" cy="2185382"/>
          </a:xfrm>
          <a:prstGeom prst="rect">
            <a:avLst/>
          </a:prstGeom>
          <a:ln w="88900" cap="sq" cmpd="thickThin">
            <a:solidFill>
              <a:schemeClr val="accent1">
                <a:lumMod val="9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Prostokąt 5"/>
          <p:cNvSpPr/>
          <p:nvPr/>
        </p:nvSpPr>
        <p:spPr>
          <a:xfrm>
            <a:off x="6384956" y="3230358"/>
            <a:ext cx="693081" cy="20967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rzycisk akcji: Strona główna 6">
            <a:hlinkClick r:id="rId4" action="ppaction://hlinksldjump" highlightClick="1"/>
          </p:cNvPr>
          <p:cNvSpPr/>
          <p:nvPr/>
        </p:nvSpPr>
        <p:spPr>
          <a:xfrm>
            <a:off x="7663439" y="4599544"/>
            <a:ext cx="368300" cy="3683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0" name="Obraz 9" descr="Obraz zawierający szkic&#10;&#10;Opis wygenerowany automatycznie">
            <a:hlinkHover r:id="" action="ppaction://hlinkshowjump?jump=nextslide"/>
            <a:extLst>
              <a:ext uri="{FF2B5EF4-FFF2-40B4-BE49-F238E27FC236}">
                <a16:creationId xmlns="" xmlns:a16="http://schemas.microsoft.com/office/drawing/2014/main" id="{BE192D35-E7CD-5B20-49CE-22B2CF78A5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18743" y="4472279"/>
            <a:ext cx="642938" cy="61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28793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 rot="-696">
            <a:off x="966267" y="191896"/>
            <a:ext cx="6878773" cy="816033"/>
          </a:xfrm>
        </p:spPr>
        <p:txBody>
          <a:bodyPr/>
          <a:lstStyle/>
          <a:p>
            <a:r>
              <a:rPr lang="pl-PL" sz="2800" spc="300" dirty="0">
                <a:latin typeface="Georgia" pitchFamily="18" charset="0"/>
              </a:rPr>
              <a:t>WOHNSDORF </a:t>
            </a:r>
            <a:r>
              <a:rPr lang="pl-PL" sz="2400" i="1" dirty="0">
                <a:latin typeface="Georgia" pitchFamily="18" charset="0"/>
              </a:rPr>
              <a:t>(dziś </a:t>
            </a:r>
            <a:r>
              <a:rPr lang="pl-PL" sz="2400" i="1" dirty="0" err="1">
                <a:latin typeface="Georgia" pitchFamily="18" charset="0"/>
              </a:rPr>
              <a:t>Kurartnoje</a:t>
            </a:r>
            <a:r>
              <a:rPr lang="pl-PL" sz="2400" i="1" dirty="0">
                <a:latin typeface="Georgia" pitchFamily="18" charset="0"/>
              </a:rPr>
              <a:t>)</a:t>
            </a:r>
          </a:p>
        </p:txBody>
      </p:sp>
      <p:sp>
        <p:nvSpPr>
          <p:cNvPr id="3" name="pole tekstowe 2"/>
          <p:cNvSpPr txBox="1"/>
          <p:nvPr/>
        </p:nvSpPr>
        <p:spPr>
          <a:xfrm>
            <a:off x="683583" y="1117600"/>
            <a:ext cx="2396168" cy="3393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300" dirty="0">
                <a:latin typeface="Georgia" pitchFamily="18" charset="0"/>
              </a:rPr>
              <a:t>W tej uroczej miejscowości nad Łyną,  niedaleko </a:t>
            </a:r>
            <a:r>
              <a:rPr lang="pl-PL" sz="1300" dirty="0" err="1">
                <a:latin typeface="Georgia" pitchFamily="18" charset="0"/>
              </a:rPr>
              <a:t>Frydlandu</a:t>
            </a:r>
            <a:r>
              <a:rPr lang="pl-PL" sz="1300" dirty="0">
                <a:latin typeface="Georgia" pitchFamily="18" charset="0"/>
              </a:rPr>
              <a:t>, miał swe włości Friedrich Leopold von </a:t>
            </a:r>
            <a:r>
              <a:rPr lang="pl-PL" sz="1300" dirty="0" err="1">
                <a:latin typeface="Georgia" pitchFamily="18" charset="0"/>
              </a:rPr>
              <a:t>Schröter</a:t>
            </a:r>
            <a:r>
              <a:rPr lang="pl-PL" sz="1300" dirty="0">
                <a:latin typeface="Georgia" pitchFamily="18" charset="0"/>
              </a:rPr>
              <a:t>. Ten były uczeń filozofa zrobił karierę w wojsku (podpułkownik)  i polityce (np. minister finansów w Prusach). Kant wielokrotnie odwiedzał go właśnie w tym majątku.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49" y="1283913"/>
            <a:ext cx="5143500" cy="3132511"/>
          </a:xfrm>
          <a:prstGeom prst="rect">
            <a:avLst/>
          </a:prstGeom>
          <a:ln w="88900" cap="sq" cmpd="thickThin">
            <a:solidFill>
              <a:schemeClr val="accent1">
                <a:lumMod val="9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505" y="1572001"/>
            <a:ext cx="1492301" cy="2185382"/>
          </a:xfrm>
          <a:prstGeom prst="rect">
            <a:avLst/>
          </a:prstGeom>
          <a:ln w="88900" cap="sq" cmpd="thickThin">
            <a:solidFill>
              <a:schemeClr val="accent1">
                <a:lumMod val="9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Prostokąt 5"/>
          <p:cNvSpPr/>
          <p:nvPr/>
        </p:nvSpPr>
        <p:spPr>
          <a:xfrm>
            <a:off x="6384956" y="3230358"/>
            <a:ext cx="693081" cy="20967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rzycisk akcji: Strona główna 6">
            <a:hlinkClick r:id="rId4" action="ppaction://hlinksldjump" highlightClick="1"/>
          </p:cNvPr>
          <p:cNvSpPr/>
          <p:nvPr/>
        </p:nvSpPr>
        <p:spPr>
          <a:xfrm>
            <a:off x="7663439" y="4599544"/>
            <a:ext cx="368300" cy="368300"/>
          </a:xfrm>
          <a:prstGeom prst="actionButtonHome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Strzałka w prawo 7">
            <a:hlinkClick r:id="rId5" action="ppaction://hlinksldjump"/>
          </p:cNvPr>
          <p:cNvSpPr/>
          <p:nvPr/>
        </p:nvSpPr>
        <p:spPr>
          <a:xfrm>
            <a:off x="8283575" y="4686299"/>
            <a:ext cx="307976" cy="252625"/>
          </a:xfrm>
          <a:prstGeom prst="rightArrow">
            <a:avLst/>
          </a:prstGeom>
          <a:ln w="127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0" name="Obraz 9" descr="Obraz zawierający szkic&#10;&#10;Opis wygenerowany automatycznie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BE192D35-E7CD-5B20-49CE-22B2CF78A5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02160" y="2503779"/>
            <a:ext cx="642938" cy="61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951552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zycisk akcji: Strona główna 6">
            <a:hlinkClick r:id="rId2" action="ppaction://hlinksldjump" highlightClick="1"/>
          </p:cNvPr>
          <p:cNvSpPr/>
          <p:nvPr/>
        </p:nvSpPr>
        <p:spPr>
          <a:xfrm>
            <a:off x="7663439" y="4599544"/>
            <a:ext cx="368300" cy="368300"/>
          </a:xfrm>
          <a:prstGeom prst="actionButtonHome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Strzałka w prawo 7">
            <a:hlinkClick r:id="" action="ppaction://hlinkshowjump?jump=nextslide"/>
          </p:cNvPr>
          <p:cNvSpPr/>
          <p:nvPr/>
        </p:nvSpPr>
        <p:spPr>
          <a:xfrm>
            <a:off x="8283575" y="4686299"/>
            <a:ext cx="307976" cy="252625"/>
          </a:xfrm>
          <a:prstGeom prst="rightArrow">
            <a:avLst/>
          </a:prstGeom>
          <a:ln w="127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2" name="Obraz 11" descr="Obraz zawierający tekst, Ludzka twarz, szkic, rysowanie&#10;&#10;Opis wygenerowany automatycznie">
            <a:extLst>
              <a:ext uri="{FF2B5EF4-FFF2-40B4-BE49-F238E27FC236}">
                <a16:creationId xmlns="" xmlns:a16="http://schemas.microsoft.com/office/drawing/2014/main" id="{370F0A8E-3CCB-43E3-7BF4-30A6737B99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6917" y="827224"/>
            <a:ext cx="5683249" cy="3679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150602"/>
      </p:ext>
    </p:extLst>
  </p:cSld>
  <p:clrMapOvr>
    <a:masterClrMapping/>
  </p:clrMapOvr>
  <p:transition spd="slow" advClick="0"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 rot="-696">
            <a:off x="966267" y="191896"/>
            <a:ext cx="6878773" cy="816033"/>
          </a:xfrm>
        </p:spPr>
        <p:txBody>
          <a:bodyPr/>
          <a:lstStyle/>
          <a:p>
            <a:r>
              <a:rPr lang="pl-PL" sz="2800" spc="300" dirty="0">
                <a:latin typeface="Georgia" pitchFamily="18" charset="0"/>
              </a:rPr>
              <a:t>JUDTSCHEN </a:t>
            </a:r>
            <a:r>
              <a:rPr lang="pl-PL" sz="2400" i="1" dirty="0">
                <a:latin typeface="Georgia" pitchFamily="18" charset="0"/>
              </a:rPr>
              <a:t>(dziś </a:t>
            </a:r>
            <a:r>
              <a:rPr lang="pl-PL" sz="2400" i="1" dirty="0" err="1">
                <a:latin typeface="Georgia" pitchFamily="18" charset="0"/>
              </a:rPr>
              <a:t>Wiesiołowka</a:t>
            </a:r>
            <a:r>
              <a:rPr lang="pl-PL" sz="2400" i="1" dirty="0">
                <a:latin typeface="Georgia" pitchFamily="18" charset="0"/>
              </a:rPr>
              <a:t>)</a:t>
            </a:r>
          </a:p>
        </p:txBody>
      </p:sp>
      <p:sp>
        <p:nvSpPr>
          <p:cNvPr id="3" name="pole tekstowe 2"/>
          <p:cNvSpPr txBox="1"/>
          <p:nvPr/>
        </p:nvSpPr>
        <p:spPr>
          <a:xfrm>
            <a:off x="683583" y="1012825"/>
            <a:ext cx="3621717" cy="3993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300" dirty="0">
                <a:latin typeface="Georgia" pitchFamily="18" charset="0"/>
              </a:rPr>
              <a:t>Kant, mający problemy finansowe po śmierci ojca, musiał szukać źródeł zarobku. Mimo że formalnie nie ukończył jeszcze królewieckiej Albertyny, został nauczycielem dzieci pastora w </a:t>
            </a:r>
            <a:r>
              <a:rPr lang="pl-PL" sz="1300" dirty="0" err="1">
                <a:latin typeface="Georgia" pitchFamily="18" charset="0"/>
              </a:rPr>
              <a:t>Judtschen</a:t>
            </a:r>
            <a:r>
              <a:rPr lang="pl-PL" sz="1300" dirty="0">
                <a:latin typeface="Georgia" pitchFamily="18" charset="0"/>
              </a:rPr>
              <a:t> nad Węgorapą. Obok pastora - Daniela Ernesta </a:t>
            </a:r>
            <a:r>
              <a:rPr lang="pl-PL" sz="1300" dirty="0" err="1">
                <a:latin typeface="Georgia" pitchFamily="18" charset="0"/>
              </a:rPr>
              <a:t>Anderscha</a:t>
            </a:r>
            <a:r>
              <a:rPr lang="pl-PL" sz="1300" dirty="0">
                <a:latin typeface="Georgia" pitchFamily="18" charset="0"/>
              </a:rPr>
              <a:t>, filozof współpracował też z tamtejszym kierownikiem szkoły Johannem Jakobem </a:t>
            </a:r>
            <a:r>
              <a:rPr lang="pl-PL" sz="1300" dirty="0" err="1">
                <a:latin typeface="Georgia" pitchFamily="18" charset="0"/>
              </a:rPr>
              <a:t>Chaletem</a:t>
            </a:r>
            <a:r>
              <a:rPr lang="pl-PL" sz="1300" dirty="0">
                <a:latin typeface="Georgia" pitchFamily="18" charset="0"/>
              </a:rPr>
              <a:t>, a nawet był chrzestnym jednego z jego synów – Samuela. Czas spędzony w tym miejscu to najprawdopodobniej  lata 1747-50. </a:t>
            </a:r>
          </a:p>
          <a:p>
            <a:pPr>
              <a:lnSpc>
                <a:spcPct val="150000"/>
              </a:lnSpc>
            </a:pPr>
            <a:endParaRPr lang="pl-PL" sz="1300" dirty="0">
              <a:latin typeface="Georgia" pitchFamily="18" charset="0"/>
            </a:endParaRPr>
          </a:p>
          <a:p>
            <a:pPr>
              <a:lnSpc>
                <a:spcPct val="150000"/>
              </a:lnSpc>
            </a:pPr>
            <a:r>
              <a:rPr lang="pl-PL" sz="1300" dirty="0">
                <a:latin typeface="Georgia" pitchFamily="18" charset="0"/>
                <a:hlinkClick r:id="rId2" action="ppaction://hlinksldjump"/>
              </a:rPr>
              <a:t>Więcej tutaj</a:t>
            </a:r>
            <a:endParaRPr lang="pl-PL" sz="1300" dirty="0">
              <a:latin typeface="Georgia" pitchFamily="18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23" y="1130329"/>
            <a:ext cx="4400175" cy="2695107"/>
          </a:xfrm>
          <a:prstGeom prst="rect">
            <a:avLst/>
          </a:prstGeom>
          <a:ln w="88900" cap="sq" cmpd="thickThin">
            <a:solidFill>
              <a:schemeClr val="accent1">
                <a:lumMod val="9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848" y="3015810"/>
            <a:ext cx="2428877" cy="1619251"/>
          </a:xfrm>
          <a:prstGeom prst="rect">
            <a:avLst/>
          </a:prstGeom>
          <a:ln w="88900" cap="sq" cmpd="thickThin">
            <a:solidFill>
              <a:schemeClr val="accent1">
                <a:lumMod val="9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Prostokąt 5"/>
          <p:cNvSpPr/>
          <p:nvPr/>
        </p:nvSpPr>
        <p:spPr>
          <a:xfrm>
            <a:off x="5108606" y="2077833"/>
            <a:ext cx="693081" cy="20967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rzycisk akcji: Strona główna 6">
            <a:hlinkClick r:id="rId5" action="ppaction://hlinksldjump" highlightClick="1"/>
          </p:cNvPr>
          <p:cNvSpPr/>
          <p:nvPr/>
        </p:nvSpPr>
        <p:spPr>
          <a:xfrm>
            <a:off x="7663439" y="4599544"/>
            <a:ext cx="368300" cy="368300"/>
          </a:xfrm>
          <a:prstGeom prst="actionButtonHome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Strzałka w prawo 7">
            <a:hlinkClick r:id="" action="ppaction://hlinkshowjump?jump=nextslide"/>
          </p:cNvPr>
          <p:cNvSpPr/>
          <p:nvPr/>
        </p:nvSpPr>
        <p:spPr>
          <a:xfrm>
            <a:off x="8283575" y="4686299"/>
            <a:ext cx="307976" cy="252625"/>
          </a:xfrm>
          <a:prstGeom prst="rightArrow">
            <a:avLst/>
          </a:prstGeom>
          <a:ln w="127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89993874"/>
      </p:ext>
    </p:extLst>
  </p:cSld>
  <p:clrMapOvr>
    <a:masterClrMapping/>
  </p:clrMapOvr>
  <p:transition spd="slow" advClick="0"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 rot="-696">
            <a:off x="966267" y="191896"/>
            <a:ext cx="6878773" cy="816033"/>
          </a:xfrm>
        </p:spPr>
        <p:txBody>
          <a:bodyPr/>
          <a:lstStyle/>
          <a:p>
            <a:r>
              <a:rPr lang="pl-PL" sz="2800" spc="300" dirty="0">
                <a:latin typeface="Georgia" pitchFamily="18" charset="0"/>
              </a:rPr>
              <a:t>JUDTSCHEN </a:t>
            </a:r>
            <a:r>
              <a:rPr lang="pl-PL" sz="2400" i="1" dirty="0">
                <a:latin typeface="Georgia" pitchFamily="18" charset="0"/>
              </a:rPr>
              <a:t>(dziś </a:t>
            </a:r>
            <a:r>
              <a:rPr lang="pl-PL" sz="2400" i="1" dirty="0" err="1">
                <a:latin typeface="Georgia" pitchFamily="18" charset="0"/>
              </a:rPr>
              <a:t>Wiesiołowka</a:t>
            </a:r>
            <a:r>
              <a:rPr lang="pl-PL" sz="2400" i="1" dirty="0">
                <a:latin typeface="Georgia" pitchFamily="18" charset="0"/>
              </a:rPr>
              <a:t>)</a:t>
            </a:r>
          </a:p>
        </p:txBody>
      </p:sp>
      <p:sp>
        <p:nvSpPr>
          <p:cNvPr id="3" name="pole tekstowe 2"/>
          <p:cNvSpPr txBox="1"/>
          <p:nvPr/>
        </p:nvSpPr>
        <p:spPr>
          <a:xfrm>
            <a:off x="683582" y="1139825"/>
            <a:ext cx="4659944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300" dirty="0">
                <a:latin typeface="Georgia" pitchFamily="18" charset="0"/>
              </a:rPr>
              <a:t>Na pewno chrzestnym został 1748 roku. Data końcowa pobytu nie jest pewna. Około 1750 roku Kant przeniósł się do Jarnołtowa, przyjmując tę samą rolę – nauczyciela dzieci. Dom pastora nie przetrwał,  jednak pod koniec XIX wieku na jego miejscu zbudowano (odbudowano?) nowy, który dzisiaj jest atrakcją turystyczną jako tzw. Dom Kanta. Obecnie odrestaurowany. W tym czasie, poza kształceniem dzieci pastora, Kant  pracował nad kosmogoniczną teorią o pochodzeniu Układu Słonecznego. W 1938 roku miejscowość przemianowano na </a:t>
            </a:r>
            <a:r>
              <a:rPr lang="pl-PL" sz="1300" dirty="0" err="1">
                <a:latin typeface="Georgia" pitchFamily="18" charset="0"/>
              </a:rPr>
              <a:t>Kanthausen</a:t>
            </a:r>
            <a:r>
              <a:rPr lang="pl-PL" sz="1300" dirty="0">
                <a:latin typeface="Georgia" pitchFamily="18" charset="0"/>
              </a:rPr>
              <a:t>.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275" y="1033461"/>
            <a:ext cx="2470150" cy="1852613"/>
          </a:xfrm>
          <a:prstGeom prst="rect">
            <a:avLst/>
          </a:prstGeom>
          <a:ln w="88900" cap="sq" cmpd="thickThin">
            <a:solidFill>
              <a:schemeClr val="accent1">
                <a:lumMod val="9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0" y="2610202"/>
            <a:ext cx="2676526" cy="1784351"/>
          </a:xfrm>
          <a:prstGeom prst="rect">
            <a:avLst/>
          </a:prstGeom>
          <a:ln w="88900" cap="sq" cmpd="thickThin">
            <a:solidFill>
              <a:schemeClr val="accent1">
                <a:lumMod val="9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Przycisk akcji: Strona główna 5">
            <a:hlinkClick r:id="rId4" action="ppaction://hlinksldjump" highlightClick="1"/>
          </p:cNvPr>
          <p:cNvSpPr/>
          <p:nvPr/>
        </p:nvSpPr>
        <p:spPr>
          <a:xfrm>
            <a:off x="7663439" y="4599544"/>
            <a:ext cx="368300" cy="3683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9" name="Obraz 8" descr="Obraz zawierający szkic&#10;&#10;Opis wygenerowany automatycznie">
            <a:hlinkHover r:id="" action="ppaction://hlinkshowjump?jump=nextslide"/>
            <a:extLst>
              <a:ext uri="{FF2B5EF4-FFF2-40B4-BE49-F238E27FC236}">
                <a16:creationId xmlns="" xmlns:a16="http://schemas.microsoft.com/office/drawing/2014/main" id="{DA1AFA61-3FC2-A213-D80C-8EAF9DA9B7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0048" y="4375032"/>
            <a:ext cx="642938" cy="614363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="" xmlns:a16="http://schemas.microsoft.com/office/drawing/2014/main" id="{E8C4FE3D-05A1-A31B-775A-48072F48B160}"/>
              </a:ext>
            </a:extLst>
          </p:cNvPr>
          <p:cNvSpPr txBox="1"/>
          <p:nvPr/>
        </p:nvSpPr>
        <p:spPr>
          <a:xfrm>
            <a:off x="1846811" y="4587361"/>
            <a:ext cx="12382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latin typeface="Georgia" pitchFamily="18" charset="0"/>
                <a:sym typeface="Symbol"/>
              </a:rPr>
              <a:t> </a:t>
            </a:r>
            <a:r>
              <a:rPr lang="pl-PL" sz="1000" dirty="0">
                <a:latin typeface="Georgia" pitchFamily="18" charset="0"/>
              </a:rPr>
              <a:t>Złap cytat </a:t>
            </a:r>
            <a:r>
              <a:rPr lang="pl-PL" sz="1000" dirty="0">
                <a:latin typeface="Georgia" pitchFamily="18" charset="0"/>
                <a:sym typeface="Wingdings" pitchFamily="2" charset="2"/>
              </a:rPr>
              <a:t></a:t>
            </a:r>
            <a:endParaRPr lang="pl-PL" sz="1000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3661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spd="slow" advClick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 rot="-696">
            <a:off x="966267" y="191896"/>
            <a:ext cx="6878773" cy="816033"/>
          </a:xfrm>
        </p:spPr>
        <p:txBody>
          <a:bodyPr/>
          <a:lstStyle/>
          <a:p>
            <a:r>
              <a:rPr lang="pl-PL" sz="2800" spc="300" dirty="0">
                <a:latin typeface="Georgia" pitchFamily="18" charset="0"/>
              </a:rPr>
              <a:t>JUDTSCHEN </a:t>
            </a:r>
            <a:r>
              <a:rPr lang="pl-PL" sz="2400" i="1" dirty="0">
                <a:latin typeface="Georgia" pitchFamily="18" charset="0"/>
              </a:rPr>
              <a:t>(dziś </a:t>
            </a:r>
            <a:r>
              <a:rPr lang="pl-PL" sz="2400" i="1" dirty="0" err="1">
                <a:latin typeface="Georgia" pitchFamily="18" charset="0"/>
              </a:rPr>
              <a:t>Wiesiołowka</a:t>
            </a:r>
            <a:r>
              <a:rPr lang="pl-PL" sz="2400" i="1" dirty="0">
                <a:latin typeface="Georgia" pitchFamily="18" charset="0"/>
              </a:rPr>
              <a:t>)</a:t>
            </a:r>
          </a:p>
        </p:txBody>
      </p:sp>
      <p:sp>
        <p:nvSpPr>
          <p:cNvPr id="3" name="pole tekstowe 2"/>
          <p:cNvSpPr txBox="1"/>
          <p:nvPr/>
        </p:nvSpPr>
        <p:spPr>
          <a:xfrm>
            <a:off x="683582" y="1139825"/>
            <a:ext cx="4659944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300" dirty="0">
                <a:latin typeface="Georgia" pitchFamily="18" charset="0"/>
              </a:rPr>
              <a:t>Na pewno chrzestnym został 1748 roku. Data końcowa pobytu nie jest pewna. Około 1750 roku Kant przeniósł się do Jarnołtowa, przyjmując tę samą rolę – nauczyciela dzieci. Dom pastora nie przetrwał,  jednak pod koniec XIX wieku na jego miejscu zbudowano (odbudowano?) nowy, który dzisiaj jest atrakcją turystyczną jako tzw. Dom Kanta. Obecnie odrestaurowany. W tym czasie, poza kształceniem dzieci pastora, Kant  pracował nad kosmogoniczną teorią o pochodzeniu Układu Słonecznego. W 1938 roku miejscowość przemianowano na </a:t>
            </a:r>
            <a:r>
              <a:rPr lang="pl-PL" sz="1300" dirty="0" err="1">
                <a:latin typeface="Georgia" pitchFamily="18" charset="0"/>
              </a:rPr>
              <a:t>Kanthausen</a:t>
            </a:r>
            <a:r>
              <a:rPr lang="pl-PL" sz="1300" dirty="0">
                <a:latin typeface="Georgia" pitchFamily="18" charset="0"/>
              </a:rPr>
              <a:t>.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275" y="1033461"/>
            <a:ext cx="2470150" cy="1852613"/>
          </a:xfrm>
          <a:prstGeom prst="rect">
            <a:avLst/>
          </a:prstGeom>
          <a:ln w="88900" cap="sq" cmpd="thickThin">
            <a:solidFill>
              <a:schemeClr val="accent1">
                <a:lumMod val="9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0" y="2610202"/>
            <a:ext cx="2676526" cy="1784351"/>
          </a:xfrm>
          <a:prstGeom prst="rect">
            <a:avLst/>
          </a:prstGeom>
          <a:ln w="88900" cap="sq" cmpd="thickThin">
            <a:solidFill>
              <a:schemeClr val="accent1">
                <a:lumMod val="9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Przycisk akcji: Strona główna 5">
            <a:hlinkClick r:id="rId4" action="ppaction://hlinksldjump" highlightClick="1"/>
          </p:cNvPr>
          <p:cNvSpPr/>
          <p:nvPr/>
        </p:nvSpPr>
        <p:spPr>
          <a:xfrm>
            <a:off x="7663439" y="4599544"/>
            <a:ext cx="368300" cy="368300"/>
          </a:xfrm>
          <a:prstGeom prst="actionButtonHome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3" name="Obraz 12" descr="Obraz zawierający szkic&#10;&#10;Opis wygenerowany automatycznie">
            <a:hlinkHover r:id="" action="ppaction://hlinkshowjump?jump=nextslide"/>
            <a:extLst>
              <a:ext uri="{FF2B5EF4-FFF2-40B4-BE49-F238E27FC236}">
                <a16:creationId xmlns="" xmlns:a16="http://schemas.microsoft.com/office/drawing/2014/main" id="{E69DC7D3-A30C-19A6-B49D-3DC158678F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76212" y="4354904"/>
            <a:ext cx="642938" cy="61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393730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 rot="-696">
            <a:off x="966267" y="191896"/>
            <a:ext cx="6878773" cy="816033"/>
          </a:xfrm>
        </p:spPr>
        <p:txBody>
          <a:bodyPr/>
          <a:lstStyle/>
          <a:p>
            <a:r>
              <a:rPr lang="pl-PL" sz="2800" spc="300" dirty="0">
                <a:latin typeface="Georgia" pitchFamily="18" charset="0"/>
              </a:rPr>
              <a:t>JUDTSCHEN </a:t>
            </a:r>
            <a:r>
              <a:rPr lang="pl-PL" sz="2400" i="1" dirty="0">
                <a:latin typeface="Georgia" pitchFamily="18" charset="0"/>
              </a:rPr>
              <a:t>(dziś </a:t>
            </a:r>
            <a:r>
              <a:rPr lang="pl-PL" sz="2400" i="1" dirty="0" err="1">
                <a:latin typeface="Georgia" pitchFamily="18" charset="0"/>
              </a:rPr>
              <a:t>Wiesiołowka</a:t>
            </a:r>
            <a:r>
              <a:rPr lang="pl-PL" sz="2400" i="1" dirty="0">
                <a:latin typeface="Georgia" pitchFamily="18" charset="0"/>
              </a:rPr>
              <a:t>)</a:t>
            </a:r>
          </a:p>
        </p:txBody>
      </p:sp>
      <p:sp>
        <p:nvSpPr>
          <p:cNvPr id="3" name="pole tekstowe 2"/>
          <p:cNvSpPr txBox="1"/>
          <p:nvPr/>
        </p:nvSpPr>
        <p:spPr>
          <a:xfrm>
            <a:off x="683582" y="1139825"/>
            <a:ext cx="4659944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300" dirty="0">
                <a:latin typeface="Georgia" pitchFamily="18" charset="0"/>
              </a:rPr>
              <a:t>Na pewno chrzestnym został 1748 roku. Data końcowa pobytu nie jest pewna. Około 1750 roku Kant przeniósł się do Jarnołtowa, przyjmując tę samą rolę – nauczyciela dzieci. Dom pastora nie przetrwał,  jednak pod koniec XIX wieku na jego miejscu zbudowano (odbudowano?) nowy, który dzisiaj jest atrakcją turystyczną jako tzw. Dom Kanta. Obecnie odrestaurowany. W tym czasie, poza kształceniem dzieci pastora, Kant  pracował nad kosmogoniczną teorią o pochodzeniu Układu Słonecznego. W 1938 roku miejscowość przemianowano na </a:t>
            </a:r>
            <a:r>
              <a:rPr lang="pl-PL" sz="1300" dirty="0" err="1">
                <a:latin typeface="Georgia" pitchFamily="18" charset="0"/>
              </a:rPr>
              <a:t>Kanthausen</a:t>
            </a:r>
            <a:r>
              <a:rPr lang="pl-PL" sz="1300" dirty="0">
                <a:latin typeface="Georgia" pitchFamily="18" charset="0"/>
              </a:rPr>
              <a:t>.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275" y="1033461"/>
            <a:ext cx="2470150" cy="1852613"/>
          </a:xfrm>
          <a:prstGeom prst="rect">
            <a:avLst/>
          </a:prstGeom>
          <a:ln w="88900" cap="sq" cmpd="thickThin">
            <a:solidFill>
              <a:schemeClr val="accent1">
                <a:lumMod val="9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0" y="2610202"/>
            <a:ext cx="2676526" cy="1784351"/>
          </a:xfrm>
          <a:prstGeom prst="rect">
            <a:avLst/>
          </a:prstGeom>
          <a:ln w="88900" cap="sq" cmpd="thickThin">
            <a:solidFill>
              <a:schemeClr val="accent1">
                <a:lumMod val="9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Przycisk akcji: Strona główna 5">
            <a:hlinkClick r:id="rId4" action="ppaction://hlinksldjump" highlightClick="1"/>
          </p:cNvPr>
          <p:cNvSpPr/>
          <p:nvPr/>
        </p:nvSpPr>
        <p:spPr>
          <a:xfrm>
            <a:off x="7663439" y="4599544"/>
            <a:ext cx="368300" cy="3683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Strzałka w prawo 6">
            <a:hlinkClick r:id="rId5" action="ppaction://hlinksldjump"/>
          </p:cNvPr>
          <p:cNvSpPr/>
          <p:nvPr/>
        </p:nvSpPr>
        <p:spPr>
          <a:xfrm>
            <a:off x="8283575" y="4686299"/>
            <a:ext cx="307976" cy="252625"/>
          </a:xfrm>
          <a:prstGeom prst="rightArrow">
            <a:avLst/>
          </a:prstGeom>
          <a:ln w="127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3" name="Obraz 12" descr="Obraz zawierający szkic&#10;&#10;Opis wygenerowany automatycznie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E69DC7D3-A30C-19A6-B49D-3DC158678F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09545" y="3688154"/>
            <a:ext cx="642938" cy="61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964902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zycisk akcji: Strona główna 5">
            <a:hlinkClick r:id="rId2" action="ppaction://hlinksldjump" highlightClick="1"/>
          </p:cNvPr>
          <p:cNvSpPr/>
          <p:nvPr/>
        </p:nvSpPr>
        <p:spPr>
          <a:xfrm>
            <a:off x="7663439" y="4599544"/>
            <a:ext cx="368300" cy="368300"/>
          </a:xfrm>
          <a:prstGeom prst="actionButtonHome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Strzałka w prawo 6">
            <a:hlinkClick r:id="" action="ppaction://hlinkshowjump?jump=nextslide"/>
          </p:cNvPr>
          <p:cNvSpPr/>
          <p:nvPr/>
        </p:nvSpPr>
        <p:spPr>
          <a:xfrm>
            <a:off x="8283575" y="4686299"/>
            <a:ext cx="307976" cy="252625"/>
          </a:xfrm>
          <a:prstGeom prst="rightArrow">
            <a:avLst/>
          </a:prstGeom>
          <a:ln w="127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0" name="Obraz 9" descr="Obraz zawierający clipart, kreskówka, tekst, Ludzka twarz&#10;&#10;Opis wygenerowany automatycznie">
            <a:extLst>
              <a:ext uri="{FF2B5EF4-FFF2-40B4-BE49-F238E27FC236}">
                <a16:creationId xmlns="" xmlns:a16="http://schemas.microsoft.com/office/drawing/2014/main" id="{114E3C0F-11A7-A5B1-5A75-9B821C3893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1534" y="869950"/>
            <a:ext cx="4937600" cy="340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841510"/>
      </p:ext>
    </p:extLst>
  </p:cSld>
  <p:clrMapOvr>
    <a:masterClrMapping/>
  </p:clrMapOvr>
  <p:transition spd="slow" advClick="0"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 rot="-696">
            <a:off x="966267" y="191896"/>
            <a:ext cx="6878773" cy="816033"/>
          </a:xfrm>
        </p:spPr>
        <p:txBody>
          <a:bodyPr/>
          <a:lstStyle/>
          <a:p>
            <a:r>
              <a:rPr lang="pl-PL" sz="2800" spc="300" dirty="0">
                <a:latin typeface="Georgia" pitchFamily="18" charset="0"/>
              </a:rPr>
              <a:t>BRANIEWO </a:t>
            </a:r>
            <a:r>
              <a:rPr lang="pl-PL" sz="2400" i="1" dirty="0">
                <a:latin typeface="Georgia" pitchFamily="18" charset="0"/>
              </a:rPr>
              <a:t>(kiedyś </a:t>
            </a:r>
            <a:r>
              <a:rPr lang="pl-PL" sz="2400" i="1" dirty="0" err="1">
                <a:latin typeface="Georgia" pitchFamily="18" charset="0"/>
              </a:rPr>
              <a:t>Braunsberg</a:t>
            </a:r>
            <a:r>
              <a:rPr lang="pl-PL" sz="2400" i="1" dirty="0">
                <a:latin typeface="Georgia" pitchFamily="18" charset="0"/>
              </a:rPr>
              <a:t>)</a:t>
            </a:r>
          </a:p>
        </p:txBody>
      </p:sp>
      <p:sp>
        <p:nvSpPr>
          <p:cNvPr id="3" name="pole tekstowe 2"/>
          <p:cNvSpPr txBox="1"/>
          <p:nvPr/>
        </p:nvSpPr>
        <p:spPr>
          <a:xfrm>
            <a:off x="683582" y="977899"/>
            <a:ext cx="4659944" cy="3956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300" dirty="0">
                <a:latin typeface="Georgia" pitchFamily="18" charset="0"/>
              </a:rPr>
              <a:t>Można by rzec – jedyna podróż Kanta za granicę (1770). A to dlatego, że Braniewo w tym czasie należało do Polski, choć jeszcze tylko przez dwa lata - do pierwszego rozbioru (1772). To drugi pobyt Kanta w tym mieście. Pierwszy raz przejeżdżał tylko – w drodze do Jarnołtowa. Tym razem była to oddzielna wizyta „na wysokim szczeblu”. Przedstawiciel braniewskiego patrycjatu Johann </a:t>
            </a:r>
            <a:r>
              <a:rPr lang="pl-PL" sz="1300" dirty="0" err="1">
                <a:latin typeface="Georgia" pitchFamily="18" charset="0"/>
              </a:rPr>
              <a:t>Östreich</a:t>
            </a:r>
            <a:r>
              <a:rPr lang="pl-PL" sz="1300" dirty="0">
                <a:latin typeface="Georgia" pitchFamily="18" charset="0"/>
              </a:rPr>
              <a:t> (późniejszy burmistrz) , studiował na Albertynie i osobiście znał Kanta. Obok pełnienia funkcji politycznych Johann był też zaangażowany w działalność biznesową ( </a:t>
            </a:r>
            <a:r>
              <a:rPr lang="pl-PL" sz="1300" dirty="0" err="1">
                <a:latin typeface="Georgia" pitchFamily="18" charset="0"/>
              </a:rPr>
              <a:t>Handelshaus</a:t>
            </a:r>
            <a:r>
              <a:rPr lang="pl-PL" sz="1300" dirty="0">
                <a:latin typeface="Georgia" pitchFamily="18" charset="0"/>
              </a:rPr>
              <a:t> </a:t>
            </a:r>
            <a:r>
              <a:rPr lang="pl-PL" sz="1300" dirty="0" err="1">
                <a:latin typeface="Georgia" pitchFamily="18" charset="0"/>
              </a:rPr>
              <a:t>Oestreich</a:t>
            </a:r>
            <a:r>
              <a:rPr lang="pl-PL" sz="1300" dirty="0">
                <a:latin typeface="Georgia" pitchFamily="18" charset="0"/>
              </a:rPr>
              <a:t>)  i prowadził wspólnie z innym patrycjuszem </a:t>
            </a:r>
            <a:r>
              <a:rPr lang="pl-PL" sz="1300" dirty="0" err="1">
                <a:latin typeface="Georgia" pitchFamily="18" charset="0"/>
              </a:rPr>
              <a:t>Schornem</a:t>
            </a:r>
            <a:r>
              <a:rPr lang="pl-PL" sz="1300" dirty="0">
                <a:latin typeface="Georgia" pitchFamily="18" charset="0"/>
              </a:rPr>
              <a:t> firmę handlującą winem, a później wyrobami włókienniczymi  na skalę europejską.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30"/>
          <a:stretch/>
        </p:blipFill>
        <p:spPr>
          <a:xfrm>
            <a:off x="5505449" y="1401922"/>
            <a:ext cx="3236955" cy="2789078"/>
          </a:xfrm>
          <a:prstGeom prst="rect">
            <a:avLst/>
          </a:prstGeom>
          <a:ln w="88900" cap="sq" cmpd="thickThin">
            <a:solidFill>
              <a:schemeClr val="accent1">
                <a:lumMod val="9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Przycisk akcji: Strona główna 4">
            <a:hlinkClick r:id="rId3" action="ppaction://hlinksldjump" highlightClick="1"/>
          </p:cNvPr>
          <p:cNvSpPr/>
          <p:nvPr/>
        </p:nvSpPr>
        <p:spPr>
          <a:xfrm>
            <a:off x="7663439" y="4599544"/>
            <a:ext cx="368300" cy="368300"/>
          </a:xfrm>
          <a:prstGeom prst="actionButtonHome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Strzałka w prawo 5">
            <a:hlinkClick r:id="" action="ppaction://hlinkshowjump?jump=nextslide"/>
          </p:cNvPr>
          <p:cNvSpPr/>
          <p:nvPr/>
        </p:nvSpPr>
        <p:spPr>
          <a:xfrm>
            <a:off x="8283575" y="4686299"/>
            <a:ext cx="307976" cy="252625"/>
          </a:xfrm>
          <a:prstGeom prst="rightArrow">
            <a:avLst/>
          </a:prstGeom>
          <a:ln w="127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5505449" y="4617563"/>
            <a:ext cx="135255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300" dirty="0">
                <a:latin typeface="Georgia" pitchFamily="18" charset="0"/>
                <a:hlinkClick r:id="rId4" action="ppaction://hlinksldjump"/>
              </a:rPr>
              <a:t>Więcej tutaj</a:t>
            </a:r>
            <a:endParaRPr lang="pl-PL" sz="1300" dirty="0">
              <a:latin typeface="Georgia" pitchFamily="18" charset="0"/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7316898" y="3916161"/>
            <a:ext cx="693081" cy="20967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15981282"/>
      </p:ext>
    </p:extLst>
  </p:cSld>
  <p:clrMapOvr>
    <a:masterClrMapping/>
  </p:clrMapOvr>
  <p:transition spd="slow" advClick="0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761999" y="627005"/>
            <a:ext cx="433070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l-PL" sz="1200" dirty="0">
                <a:latin typeface="Georgia" pitchFamily="18" charset="0"/>
              </a:rPr>
              <a:t>Immanuel Kant, jeden z najwybitniejszych filozofów niemieckich, twórca  „filozofii krytycznej”. Idealista, dający myśli możliwość kształtowania rzeczywistości przez umysł - to ten jego „przewrót kopernikański” w filozofii - jednak mocno stąpający po gruncie konkretnej wiedzy, a zwłaszcza  logiki.  Realista, który godzi empirystów z racjonalistami. W jaki sposób? Uznaje, że prawdziwe poznanie odbywa się za pomocą zmysłów i rozumu. Zmysły pozwalają odbierać dane z rzeczywistości, umysł je interpretuje i uogólnia, choć potrafi również wnioskować bez związku z doświadczeniem. Dlatego istnieją dwa rodzaje sądów: pierwsze uzyskane dzięki doświadczeniu (a posteriori), drugie zrodzone w umyśle człowieka poznającego, które są niezależne od doświadczenia (a priori) – te Kant uznaje za konieczne i powszechne.</a:t>
            </a:r>
          </a:p>
        </p:txBody>
      </p:sp>
      <p:sp>
        <p:nvSpPr>
          <p:cNvPr id="3" name="Strzałka w prawo 2">
            <a:hlinkClick r:id="" action="ppaction://hlinkshowjump?jump=nextslide"/>
          </p:cNvPr>
          <p:cNvSpPr/>
          <p:nvPr/>
        </p:nvSpPr>
        <p:spPr>
          <a:xfrm>
            <a:off x="8283575" y="4686299"/>
            <a:ext cx="307976" cy="252625"/>
          </a:xfrm>
          <a:prstGeom prst="rightArrow">
            <a:avLst/>
          </a:prstGeom>
          <a:ln w="127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9" name="Obraz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076" y="1835944"/>
            <a:ext cx="2976487" cy="1700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222448"/>
      </p:ext>
    </p:extLst>
  </p:cSld>
  <p:clrMapOvr>
    <a:masterClrMapping/>
  </p:clrMapOvr>
  <p:transition spd="slow" advClick="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 rot="-696">
            <a:off x="966267" y="191896"/>
            <a:ext cx="6878773" cy="816033"/>
          </a:xfrm>
        </p:spPr>
        <p:txBody>
          <a:bodyPr/>
          <a:lstStyle/>
          <a:p>
            <a:r>
              <a:rPr lang="pl-PL" sz="2800" spc="300" dirty="0">
                <a:latin typeface="Georgia" pitchFamily="18" charset="0"/>
              </a:rPr>
              <a:t>BRANIEWO </a:t>
            </a:r>
            <a:r>
              <a:rPr lang="pl-PL" sz="2400" i="1" dirty="0">
                <a:latin typeface="Georgia" pitchFamily="18" charset="0"/>
              </a:rPr>
              <a:t>(kiedyś </a:t>
            </a:r>
            <a:r>
              <a:rPr lang="pl-PL" sz="2400" i="1" dirty="0" err="1">
                <a:latin typeface="Georgia" pitchFamily="18" charset="0"/>
              </a:rPr>
              <a:t>Braunsberg</a:t>
            </a:r>
            <a:r>
              <a:rPr lang="pl-PL" sz="2400" i="1" dirty="0">
                <a:latin typeface="Georgia" pitchFamily="18" charset="0"/>
              </a:rPr>
              <a:t>)</a:t>
            </a:r>
          </a:p>
        </p:txBody>
      </p:sp>
      <p:sp>
        <p:nvSpPr>
          <p:cNvPr id="3" name="pole tekstowe 2"/>
          <p:cNvSpPr txBox="1"/>
          <p:nvPr/>
        </p:nvSpPr>
        <p:spPr>
          <a:xfrm>
            <a:off x="714375" y="897597"/>
            <a:ext cx="5507669" cy="2793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300" dirty="0">
                <a:latin typeface="Georgia" pitchFamily="18" charset="0"/>
              </a:rPr>
              <a:t>Dodatkowo miasto posiadało statek handlowy „Biały Łabędź” </a:t>
            </a:r>
            <a:br>
              <a:rPr lang="pl-PL" sz="1300" dirty="0">
                <a:latin typeface="Georgia" pitchFamily="18" charset="0"/>
              </a:rPr>
            </a:br>
            <a:r>
              <a:rPr lang="pl-PL" sz="1300" dirty="0">
                <a:latin typeface="Georgia" pitchFamily="18" charset="0"/>
              </a:rPr>
              <a:t>(wodowany 1762),  dzięki któremu prowadziło własny handel </a:t>
            </a:r>
            <a:br>
              <a:rPr lang="pl-PL" sz="1300" dirty="0">
                <a:latin typeface="Georgia" pitchFamily="18" charset="0"/>
              </a:rPr>
            </a:br>
            <a:r>
              <a:rPr lang="pl-PL" sz="1300" dirty="0">
                <a:latin typeface="Georgia" pitchFamily="18" charset="0"/>
              </a:rPr>
              <a:t>zamorski. Właśnie w tym sektorze ulokował swe kapitały filozof </a:t>
            </a:r>
            <a:br>
              <a:rPr lang="pl-PL" sz="1300" dirty="0">
                <a:latin typeface="Georgia" pitchFamily="18" charset="0"/>
              </a:rPr>
            </a:br>
            <a:r>
              <a:rPr lang="pl-PL" sz="1300" dirty="0">
                <a:latin typeface="Georgia" pitchFamily="18" charset="0"/>
              </a:rPr>
              <a:t>Kant (jak widać, posiadał dość praktyczny rozum, mimo że go... krytykował). </a:t>
            </a:r>
          </a:p>
          <a:p>
            <a:pPr>
              <a:lnSpc>
                <a:spcPct val="150000"/>
              </a:lnSpc>
            </a:pPr>
            <a:r>
              <a:rPr lang="pl-PL" sz="1300" dirty="0">
                <a:latin typeface="Georgia" pitchFamily="18" charset="0"/>
              </a:rPr>
              <a:t>Oczywiście nie robił interesów bezpośrednio, a przez szkockich znajomych Roberta </a:t>
            </a:r>
            <a:r>
              <a:rPr lang="pl-PL" sz="1300" dirty="0" err="1">
                <a:latin typeface="Georgia" pitchFamily="18" charset="0"/>
              </a:rPr>
              <a:t>Motherby’ego</a:t>
            </a:r>
            <a:r>
              <a:rPr lang="pl-PL" sz="1300" dirty="0">
                <a:latin typeface="Georgia" pitchFamily="18" charset="0"/>
              </a:rPr>
              <a:t> i Josepha Greena . Z Greenem </a:t>
            </a:r>
            <a:br>
              <a:rPr lang="pl-PL" sz="1300" dirty="0">
                <a:latin typeface="Georgia" pitchFamily="18" charset="0"/>
              </a:rPr>
            </a:br>
            <a:r>
              <a:rPr lang="pl-PL" sz="1300" dirty="0">
                <a:latin typeface="Georgia" pitchFamily="18" charset="0"/>
              </a:rPr>
              <a:t>Kant wybrał się kilka razy do Piławy, o czym była już mowa, zaś z Robertem </a:t>
            </a:r>
            <a:r>
              <a:rPr lang="pl-PL" sz="1300" dirty="0" err="1">
                <a:latin typeface="Georgia" pitchFamily="18" charset="0"/>
              </a:rPr>
              <a:t>Motherbym</a:t>
            </a:r>
            <a:r>
              <a:rPr lang="pl-PL" sz="1300" dirty="0">
                <a:latin typeface="Georgia" pitchFamily="18" charset="0"/>
              </a:rPr>
              <a:t> (zresztą szwagrem Greena) ruszył do Braniewa.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100" y="1129121"/>
            <a:ext cx="3203494" cy="2033607"/>
          </a:xfrm>
          <a:prstGeom prst="rect">
            <a:avLst/>
          </a:prstGeom>
          <a:ln w="88900" cap="sq" cmpd="thickThin">
            <a:solidFill>
              <a:schemeClr val="accent1">
                <a:lumMod val="9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pole tekstowe 4"/>
          <p:cNvSpPr txBox="1"/>
          <p:nvPr/>
        </p:nvSpPr>
        <p:spPr>
          <a:xfrm>
            <a:off x="714374" y="3687434"/>
            <a:ext cx="7130811" cy="988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300" dirty="0">
                <a:latin typeface="Georgia" pitchFamily="18" charset="0"/>
              </a:rPr>
              <a:t>Filozofa  i jego szkockiego przyjaciela zaprosił właśnie były uczeń Johann  </a:t>
            </a:r>
            <a:r>
              <a:rPr lang="pl-PL" sz="1300" dirty="0" err="1">
                <a:latin typeface="Georgia" pitchFamily="18" charset="0"/>
              </a:rPr>
              <a:t>Östreich</a:t>
            </a:r>
            <a:r>
              <a:rPr lang="pl-PL" sz="1300" dirty="0">
                <a:latin typeface="Georgia" pitchFamily="18" charset="0"/>
              </a:rPr>
              <a:t>  oraz jego partner biznesowy,  ówczesny burmistrz Braniewa -  Michał </a:t>
            </a:r>
            <a:r>
              <a:rPr lang="pl-PL" sz="1300" dirty="0" err="1">
                <a:latin typeface="Georgia" pitchFamily="18" charset="0"/>
              </a:rPr>
              <a:t>Schorn</a:t>
            </a:r>
            <a:r>
              <a:rPr lang="pl-PL" sz="1300" dirty="0">
                <a:latin typeface="Georgia" pitchFamily="18" charset="0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pl-PL" sz="1300" dirty="0">
                <a:latin typeface="Georgia" pitchFamily="18" charset="0"/>
              </a:rPr>
              <a:t>Czy z tego spotkania wykluł się jakiś wspólny interes? Historia o tym  milczy.</a:t>
            </a:r>
          </a:p>
        </p:txBody>
      </p:sp>
      <p:sp>
        <p:nvSpPr>
          <p:cNvPr id="6" name="Przycisk akcji: Strona główna 5">
            <a:hlinkClick r:id="rId3" action="ppaction://hlinksldjump" highlightClick="1"/>
          </p:cNvPr>
          <p:cNvSpPr/>
          <p:nvPr/>
        </p:nvSpPr>
        <p:spPr>
          <a:xfrm>
            <a:off x="7663439" y="4599544"/>
            <a:ext cx="368300" cy="368300"/>
          </a:xfrm>
          <a:prstGeom prst="actionButtonHome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9" name="Obraz 8" descr="Obraz zawierający szkic&#10;&#10;Opis wygenerowany automatycznie">
            <a:hlinkHover r:id="" action="ppaction://hlinkshowjump?jump=nextslide"/>
            <a:extLst>
              <a:ext uri="{FF2B5EF4-FFF2-40B4-BE49-F238E27FC236}">
                <a16:creationId xmlns="" xmlns:a16="http://schemas.microsoft.com/office/drawing/2014/main" id="{AAC489B2-8A8E-4CA3-BA84-FF8114CB99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0765" y="4504428"/>
            <a:ext cx="642938" cy="614363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="" xmlns:a16="http://schemas.microsoft.com/office/drawing/2014/main" id="{9DE7694B-57EE-B12D-A688-F3723A7A1205}"/>
              </a:ext>
            </a:extLst>
          </p:cNvPr>
          <p:cNvSpPr txBox="1"/>
          <p:nvPr/>
        </p:nvSpPr>
        <p:spPr>
          <a:xfrm>
            <a:off x="2288915" y="4684408"/>
            <a:ext cx="12382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latin typeface="Georgia" pitchFamily="18" charset="0"/>
                <a:sym typeface="Symbol"/>
              </a:rPr>
              <a:t> </a:t>
            </a:r>
            <a:r>
              <a:rPr lang="pl-PL" sz="1000" dirty="0">
                <a:latin typeface="Georgia" pitchFamily="18" charset="0"/>
              </a:rPr>
              <a:t>Złap cytat </a:t>
            </a:r>
            <a:r>
              <a:rPr lang="pl-PL" sz="1000" dirty="0">
                <a:latin typeface="Georgia" pitchFamily="18" charset="0"/>
                <a:sym typeface="Wingdings" pitchFamily="2" charset="2"/>
              </a:rPr>
              <a:t></a:t>
            </a:r>
            <a:endParaRPr lang="pl-PL" sz="1000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169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spd="slow" advClick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 rot="-696">
            <a:off x="966267" y="191896"/>
            <a:ext cx="6878773" cy="816033"/>
          </a:xfrm>
        </p:spPr>
        <p:txBody>
          <a:bodyPr/>
          <a:lstStyle/>
          <a:p>
            <a:r>
              <a:rPr lang="pl-PL" sz="2800" spc="300" dirty="0">
                <a:latin typeface="Georgia" pitchFamily="18" charset="0"/>
              </a:rPr>
              <a:t>BRANIEWO </a:t>
            </a:r>
            <a:r>
              <a:rPr lang="pl-PL" sz="2400" i="1" dirty="0">
                <a:latin typeface="Georgia" pitchFamily="18" charset="0"/>
              </a:rPr>
              <a:t>(kiedyś </a:t>
            </a:r>
            <a:r>
              <a:rPr lang="pl-PL" sz="2400" i="1" dirty="0" err="1">
                <a:latin typeface="Georgia" pitchFamily="18" charset="0"/>
              </a:rPr>
              <a:t>Braunsberg</a:t>
            </a:r>
            <a:r>
              <a:rPr lang="pl-PL" sz="2400" i="1" dirty="0">
                <a:latin typeface="Georgia" pitchFamily="18" charset="0"/>
              </a:rPr>
              <a:t>)</a:t>
            </a:r>
          </a:p>
        </p:txBody>
      </p:sp>
      <p:sp>
        <p:nvSpPr>
          <p:cNvPr id="3" name="pole tekstowe 2"/>
          <p:cNvSpPr txBox="1"/>
          <p:nvPr/>
        </p:nvSpPr>
        <p:spPr>
          <a:xfrm>
            <a:off x="714375" y="897597"/>
            <a:ext cx="5507669" cy="2793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300" dirty="0">
                <a:latin typeface="Georgia" pitchFamily="18" charset="0"/>
              </a:rPr>
              <a:t>Dodatkowo miasto posiadało statek handlowy „Biały Łabędź” </a:t>
            </a:r>
            <a:br>
              <a:rPr lang="pl-PL" sz="1300" dirty="0">
                <a:latin typeface="Georgia" pitchFamily="18" charset="0"/>
              </a:rPr>
            </a:br>
            <a:r>
              <a:rPr lang="pl-PL" sz="1300" dirty="0">
                <a:latin typeface="Georgia" pitchFamily="18" charset="0"/>
              </a:rPr>
              <a:t>(wodowany 1762),  dzięki któremu prowadziło własny handel </a:t>
            </a:r>
            <a:br>
              <a:rPr lang="pl-PL" sz="1300" dirty="0">
                <a:latin typeface="Georgia" pitchFamily="18" charset="0"/>
              </a:rPr>
            </a:br>
            <a:r>
              <a:rPr lang="pl-PL" sz="1300" dirty="0">
                <a:latin typeface="Georgia" pitchFamily="18" charset="0"/>
              </a:rPr>
              <a:t>zamorski. Właśnie w tym sektorze ulokował swe kapitały filozof </a:t>
            </a:r>
            <a:br>
              <a:rPr lang="pl-PL" sz="1300" dirty="0">
                <a:latin typeface="Georgia" pitchFamily="18" charset="0"/>
              </a:rPr>
            </a:br>
            <a:r>
              <a:rPr lang="pl-PL" sz="1300" dirty="0">
                <a:latin typeface="Georgia" pitchFamily="18" charset="0"/>
              </a:rPr>
              <a:t>Kant (jak widać, posiadał dość praktyczny rozum, mimo że go... krytykował). </a:t>
            </a:r>
          </a:p>
          <a:p>
            <a:pPr>
              <a:lnSpc>
                <a:spcPct val="150000"/>
              </a:lnSpc>
            </a:pPr>
            <a:r>
              <a:rPr lang="pl-PL" sz="1300" dirty="0">
                <a:latin typeface="Georgia" pitchFamily="18" charset="0"/>
              </a:rPr>
              <a:t>Oczywiście nie robił interesów bezpośrednio, a przez szkockich znajomych Roberta </a:t>
            </a:r>
            <a:r>
              <a:rPr lang="pl-PL" sz="1300" dirty="0" err="1">
                <a:latin typeface="Georgia" pitchFamily="18" charset="0"/>
              </a:rPr>
              <a:t>Motherby’ego</a:t>
            </a:r>
            <a:r>
              <a:rPr lang="pl-PL" sz="1300" dirty="0">
                <a:latin typeface="Georgia" pitchFamily="18" charset="0"/>
              </a:rPr>
              <a:t> i Josepha Greena . Z Greenem </a:t>
            </a:r>
            <a:br>
              <a:rPr lang="pl-PL" sz="1300" dirty="0">
                <a:latin typeface="Georgia" pitchFamily="18" charset="0"/>
              </a:rPr>
            </a:br>
            <a:r>
              <a:rPr lang="pl-PL" sz="1300" dirty="0">
                <a:latin typeface="Georgia" pitchFamily="18" charset="0"/>
              </a:rPr>
              <a:t>Kant wybrał się kilka razy do Piławy, o czym była już mowa, zaś z Robertem </a:t>
            </a:r>
            <a:r>
              <a:rPr lang="pl-PL" sz="1300" dirty="0" err="1">
                <a:latin typeface="Georgia" pitchFamily="18" charset="0"/>
              </a:rPr>
              <a:t>Motherbym</a:t>
            </a:r>
            <a:r>
              <a:rPr lang="pl-PL" sz="1300" dirty="0">
                <a:latin typeface="Georgia" pitchFamily="18" charset="0"/>
              </a:rPr>
              <a:t> (zresztą szwagrem Greena) ruszył do Braniewa.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100" y="1129121"/>
            <a:ext cx="3203494" cy="2033607"/>
          </a:xfrm>
          <a:prstGeom prst="rect">
            <a:avLst/>
          </a:prstGeom>
          <a:ln w="88900" cap="sq" cmpd="thickThin">
            <a:solidFill>
              <a:schemeClr val="accent1">
                <a:lumMod val="9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pole tekstowe 4"/>
          <p:cNvSpPr txBox="1"/>
          <p:nvPr/>
        </p:nvSpPr>
        <p:spPr>
          <a:xfrm>
            <a:off x="714374" y="3687434"/>
            <a:ext cx="7130811" cy="988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300" dirty="0">
                <a:latin typeface="Georgia" pitchFamily="18" charset="0"/>
              </a:rPr>
              <a:t>Filozofa  i jego szkockiego przyjaciela zaprosił właśnie były uczeń Johann  </a:t>
            </a:r>
            <a:r>
              <a:rPr lang="pl-PL" sz="1300" dirty="0" err="1">
                <a:latin typeface="Georgia" pitchFamily="18" charset="0"/>
              </a:rPr>
              <a:t>Östreich</a:t>
            </a:r>
            <a:r>
              <a:rPr lang="pl-PL" sz="1300" dirty="0">
                <a:latin typeface="Georgia" pitchFamily="18" charset="0"/>
              </a:rPr>
              <a:t>  oraz jego partner biznesowy,  ówczesny burmistrz Braniewa -  Michał </a:t>
            </a:r>
            <a:r>
              <a:rPr lang="pl-PL" sz="1300" dirty="0" err="1">
                <a:latin typeface="Georgia" pitchFamily="18" charset="0"/>
              </a:rPr>
              <a:t>Schorn</a:t>
            </a:r>
            <a:r>
              <a:rPr lang="pl-PL" sz="1300" dirty="0">
                <a:latin typeface="Georgia" pitchFamily="18" charset="0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pl-PL" sz="1300" dirty="0">
                <a:latin typeface="Georgia" pitchFamily="18" charset="0"/>
              </a:rPr>
              <a:t>Czy z tego spotkania wykluł się jakiś wspólny interes? Historia o tym  milczy.</a:t>
            </a:r>
          </a:p>
        </p:txBody>
      </p:sp>
      <p:sp>
        <p:nvSpPr>
          <p:cNvPr id="6" name="Przycisk akcji: Strona główna 5">
            <a:hlinkClick r:id="rId3" action="ppaction://hlinksldjump" highlightClick="1"/>
          </p:cNvPr>
          <p:cNvSpPr/>
          <p:nvPr/>
        </p:nvSpPr>
        <p:spPr>
          <a:xfrm>
            <a:off x="7663439" y="4599544"/>
            <a:ext cx="368300" cy="3683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9" name="Obraz 8" descr="Obraz zawierający szkic&#10;&#10;Opis wygenerowany automatycznie">
            <a:hlinkHover r:id="" action="ppaction://hlinkshowjump?jump=nextslide"/>
            <a:extLst>
              <a:ext uri="{FF2B5EF4-FFF2-40B4-BE49-F238E27FC236}">
                <a16:creationId xmlns="" xmlns:a16="http://schemas.microsoft.com/office/drawing/2014/main" id="{AAC489B2-8A8E-4CA3-BA84-FF8114CB99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77727" y="4525994"/>
            <a:ext cx="642938" cy="61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646323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 rot="-696">
            <a:off x="966267" y="191896"/>
            <a:ext cx="6878773" cy="816033"/>
          </a:xfrm>
        </p:spPr>
        <p:txBody>
          <a:bodyPr/>
          <a:lstStyle/>
          <a:p>
            <a:r>
              <a:rPr lang="pl-PL" sz="2800" spc="300" dirty="0">
                <a:latin typeface="Georgia" pitchFamily="18" charset="0"/>
              </a:rPr>
              <a:t>BRANIEWO </a:t>
            </a:r>
            <a:r>
              <a:rPr lang="pl-PL" sz="2400" i="1" dirty="0">
                <a:latin typeface="Georgia" pitchFamily="18" charset="0"/>
              </a:rPr>
              <a:t>(kiedyś </a:t>
            </a:r>
            <a:r>
              <a:rPr lang="pl-PL" sz="2400" i="1" dirty="0" err="1">
                <a:latin typeface="Georgia" pitchFamily="18" charset="0"/>
              </a:rPr>
              <a:t>Braunsberg</a:t>
            </a:r>
            <a:r>
              <a:rPr lang="pl-PL" sz="2400" i="1" dirty="0">
                <a:latin typeface="Georgia" pitchFamily="18" charset="0"/>
              </a:rPr>
              <a:t>)</a:t>
            </a:r>
          </a:p>
        </p:txBody>
      </p:sp>
      <p:sp>
        <p:nvSpPr>
          <p:cNvPr id="3" name="pole tekstowe 2"/>
          <p:cNvSpPr txBox="1"/>
          <p:nvPr/>
        </p:nvSpPr>
        <p:spPr>
          <a:xfrm>
            <a:off x="714375" y="897597"/>
            <a:ext cx="5507669" cy="2793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300" dirty="0">
                <a:latin typeface="Georgia" pitchFamily="18" charset="0"/>
              </a:rPr>
              <a:t>Dodatkowo miasto posiadało statek handlowy „Biały Łabędź” </a:t>
            </a:r>
            <a:br>
              <a:rPr lang="pl-PL" sz="1300" dirty="0">
                <a:latin typeface="Georgia" pitchFamily="18" charset="0"/>
              </a:rPr>
            </a:br>
            <a:r>
              <a:rPr lang="pl-PL" sz="1300" dirty="0">
                <a:latin typeface="Georgia" pitchFamily="18" charset="0"/>
              </a:rPr>
              <a:t>(wodowany 1762),  dzięki któremu prowadziło własny handel </a:t>
            </a:r>
            <a:br>
              <a:rPr lang="pl-PL" sz="1300" dirty="0">
                <a:latin typeface="Georgia" pitchFamily="18" charset="0"/>
              </a:rPr>
            </a:br>
            <a:r>
              <a:rPr lang="pl-PL" sz="1300" dirty="0">
                <a:latin typeface="Georgia" pitchFamily="18" charset="0"/>
              </a:rPr>
              <a:t>zamorski. Właśnie w tym sektorze ulokował swe kapitały filozof </a:t>
            </a:r>
            <a:br>
              <a:rPr lang="pl-PL" sz="1300" dirty="0">
                <a:latin typeface="Georgia" pitchFamily="18" charset="0"/>
              </a:rPr>
            </a:br>
            <a:r>
              <a:rPr lang="pl-PL" sz="1300" dirty="0">
                <a:latin typeface="Georgia" pitchFamily="18" charset="0"/>
              </a:rPr>
              <a:t>Kant (jak widać, posiadał dość praktyczny rozum, mimo że go... krytykował). </a:t>
            </a:r>
          </a:p>
          <a:p>
            <a:pPr>
              <a:lnSpc>
                <a:spcPct val="150000"/>
              </a:lnSpc>
            </a:pPr>
            <a:r>
              <a:rPr lang="pl-PL" sz="1300" dirty="0">
                <a:latin typeface="Georgia" pitchFamily="18" charset="0"/>
              </a:rPr>
              <a:t>Oczywiście nie robił interesów bezpośrednio, a przez szkockich znajomych Roberta </a:t>
            </a:r>
            <a:r>
              <a:rPr lang="pl-PL" sz="1300" dirty="0" err="1">
                <a:latin typeface="Georgia" pitchFamily="18" charset="0"/>
              </a:rPr>
              <a:t>Motherby’ego</a:t>
            </a:r>
            <a:r>
              <a:rPr lang="pl-PL" sz="1300" dirty="0">
                <a:latin typeface="Georgia" pitchFamily="18" charset="0"/>
              </a:rPr>
              <a:t> i Josepha Greena . Z Greenem </a:t>
            </a:r>
            <a:br>
              <a:rPr lang="pl-PL" sz="1300" dirty="0">
                <a:latin typeface="Georgia" pitchFamily="18" charset="0"/>
              </a:rPr>
            </a:br>
            <a:r>
              <a:rPr lang="pl-PL" sz="1300" dirty="0">
                <a:latin typeface="Georgia" pitchFamily="18" charset="0"/>
              </a:rPr>
              <a:t>Kant wybrał się kilka razy do Piławy, o czym była już mowa, zaś z Robertem </a:t>
            </a:r>
            <a:r>
              <a:rPr lang="pl-PL" sz="1300" dirty="0" err="1">
                <a:latin typeface="Georgia" pitchFamily="18" charset="0"/>
              </a:rPr>
              <a:t>Motherbym</a:t>
            </a:r>
            <a:r>
              <a:rPr lang="pl-PL" sz="1300" dirty="0">
                <a:latin typeface="Georgia" pitchFamily="18" charset="0"/>
              </a:rPr>
              <a:t> (zresztą szwagrem Greena) ruszył do Braniewa.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100" y="1129121"/>
            <a:ext cx="3203494" cy="2033607"/>
          </a:xfrm>
          <a:prstGeom prst="rect">
            <a:avLst/>
          </a:prstGeom>
          <a:ln w="88900" cap="sq" cmpd="thickThin">
            <a:solidFill>
              <a:schemeClr val="accent1">
                <a:lumMod val="9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pole tekstowe 4"/>
          <p:cNvSpPr txBox="1"/>
          <p:nvPr/>
        </p:nvSpPr>
        <p:spPr>
          <a:xfrm>
            <a:off x="714374" y="3687434"/>
            <a:ext cx="7130811" cy="988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300" dirty="0">
                <a:latin typeface="Georgia" pitchFamily="18" charset="0"/>
              </a:rPr>
              <a:t>Filozofa  i jego szkockiego przyjaciela zaprosił właśnie były uczeń Johann  </a:t>
            </a:r>
            <a:r>
              <a:rPr lang="pl-PL" sz="1300" dirty="0" err="1">
                <a:latin typeface="Georgia" pitchFamily="18" charset="0"/>
              </a:rPr>
              <a:t>Östreich</a:t>
            </a:r>
            <a:r>
              <a:rPr lang="pl-PL" sz="1300" dirty="0">
                <a:latin typeface="Georgia" pitchFamily="18" charset="0"/>
              </a:rPr>
              <a:t>  oraz jego partner biznesowy,  ówczesny burmistrz Braniewa -  Michał </a:t>
            </a:r>
            <a:r>
              <a:rPr lang="pl-PL" sz="1300" dirty="0" err="1">
                <a:latin typeface="Georgia" pitchFamily="18" charset="0"/>
              </a:rPr>
              <a:t>Schorn</a:t>
            </a:r>
            <a:r>
              <a:rPr lang="pl-PL" sz="1300" dirty="0">
                <a:latin typeface="Georgia" pitchFamily="18" charset="0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pl-PL" sz="1300" dirty="0">
                <a:latin typeface="Georgia" pitchFamily="18" charset="0"/>
              </a:rPr>
              <a:t>Czy z tego spotkania wykluł się jakiś wspólny interes? Historia o tym  milczy.</a:t>
            </a:r>
          </a:p>
        </p:txBody>
      </p:sp>
      <p:sp>
        <p:nvSpPr>
          <p:cNvPr id="6" name="Przycisk akcji: Strona główna 5">
            <a:hlinkClick r:id="rId3" action="ppaction://hlinksldjump" highlightClick="1"/>
          </p:cNvPr>
          <p:cNvSpPr/>
          <p:nvPr/>
        </p:nvSpPr>
        <p:spPr>
          <a:xfrm>
            <a:off x="7663439" y="4599544"/>
            <a:ext cx="368300" cy="368300"/>
          </a:xfrm>
          <a:prstGeom prst="actionButtonHome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9" name="Obraz 8" descr="Obraz zawierający szkic&#10;&#10;Opis wygenerowany automatycznie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AAC489B2-8A8E-4CA3-BA84-FF8114CB99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98765" y="3695702"/>
            <a:ext cx="642938" cy="614363"/>
          </a:xfrm>
          <a:prstGeom prst="rect">
            <a:avLst/>
          </a:prstGeom>
        </p:spPr>
      </p:pic>
      <p:sp>
        <p:nvSpPr>
          <p:cNvPr id="10" name="Strzałka w prawo 9">
            <a:hlinkClick r:id="rId5" action="ppaction://hlinksldjump"/>
          </p:cNvPr>
          <p:cNvSpPr/>
          <p:nvPr/>
        </p:nvSpPr>
        <p:spPr>
          <a:xfrm>
            <a:off x="8283575" y="4686299"/>
            <a:ext cx="307976" cy="252625"/>
          </a:xfrm>
          <a:prstGeom prst="rightArrow">
            <a:avLst/>
          </a:prstGeom>
          <a:ln w="127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66520617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zycisk akcji: Strona główna 5">
            <a:hlinkClick r:id="rId2" action="ppaction://hlinksldjump" highlightClick="1"/>
          </p:cNvPr>
          <p:cNvSpPr/>
          <p:nvPr/>
        </p:nvSpPr>
        <p:spPr>
          <a:xfrm>
            <a:off x="7663439" y="4599544"/>
            <a:ext cx="368300" cy="368300"/>
          </a:xfrm>
          <a:prstGeom prst="actionButtonHome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Strzałka w prawo 6">
            <a:hlinkClick r:id="" action="ppaction://hlinkshowjump?jump=nextslide"/>
          </p:cNvPr>
          <p:cNvSpPr/>
          <p:nvPr/>
        </p:nvSpPr>
        <p:spPr>
          <a:xfrm>
            <a:off x="8283575" y="4686299"/>
            <a:ext cx="307976" cy="252625"/>
          </a:xfrm>
          <a:prstGeom prst="rightArrow">
            <a:avLst/>
          </a:prstGeom>
          <a:ln w="127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1" name="Obraz 10">
            <a:extLst>
              <a:ext uri="{FF2B5EF4-FFF2-40B4-BE49-F238E27FC236}">
                <a16:creationId xmlns="" xmlns:a16="http://schemas.microsoft.com/office/drawing/2014/main" id="{02D1DEC2-7FED-FAF7-FF86-ED57123759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3114" y="1027662"/>
            <a:ext cx="5520904" cy="3066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188185"/>
      </p:ext>
    </p:extLst>
  </p:cSld>
  <p:clrMapOvr>
    <a:masterClrMapping/>
  </p:clrMapOvr>
  <p:transition spd="slow" advClick="0">
    <p:dissolv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 rot="-696">
            <a:off x="666772" y="191896"/>
            <a:ext cx="7486615" cy="816033"/>
          </a:xfrm>
        </p:spPr>
        <p:txBody>
          <a:bodyPr/>
          <a:lstStyle/>
          <a:p>
            <a:r>
              <a:rPr lang="pl-PL" sz="2800" spc="300" dirty="0">
                <a:latin typeface="Georgia" pitchFamily="18" charset="0"/>
              </a:rPr>
              <a:t>GOŁDAP</a:t>
            </a:r>
            <a:r>
              <a:rPr lang="pl-PL" sz="3600" b="1" dirty="0"/>
              <a:t> </a:t>
            </a:r>
            <a:r>
              <a:rPr lang="pl-PL" sz="2400" i="1" dirty="0">
                <a:latin typeface="Georgia" pitchFamily="18" charset="0"/>
              </a:rPr>
              <a:t>(kiedyś </a:t>
            </a:r>
            <a:r>
              <a:rPr lang="pl-PL" sz="2400" i="1" dirty="0" err="1">
                <a:latin typeface="Georgia" pitchFamily="18" charset="0"/>
              </a:rPr>
              <a:t>Goldap</a:t>
            </a:r>
            <a:r>
              <a:rPr lang="pl-PL" sz="2400" i="1" dirty="0">
                <a:latin typeface="Georgia" pitchFamily="18" charset="0"/>
              </a:rPr>
              <a:t>) oraz okoliczne majątki - </a:t>
            </a:r>
            <a:r>
              <a:rPr lang="pl-PL" sz="2800" spc="300" dirty="0">
                <a:latin typeface="Georgia" pitchFamily="18" charset="0"/>
              </a:rPr>
              <a:t>KLESZCZEWO</a:t>
            </a:r>
            <a:r>
              <a:rPr lang="pl-PL" sz="3600" b="1" spc="300" dirty="0"/>
              <a:t> </a:t>
            </a:r>
            <a:r>
              <a:rPr lang="pl-PL" sz="2800" spc="300" dirty="0">
                <a:latin typeface="Georgia" pitchFamily="18" charset="0"/>
              </a:rPr>
              <a:t>, NIEDRZWICA</a:t>
            </a:r>
          </a:p>
        </p:txBody>
      </p:sp>
      <p:sp>
        <p:nvSpPr>
          <p:cNvPr id="3" name="pole tekstowe 2"/>
          <p:cNvSpPr txBox="1"/>
          <p:nvPr/>
        </p:nvSpPr>
        <p:spPr>
          <a:xfrm>
            <a:off x="683582" y="1454149"/>
            <a:ext cx="3459793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300" dirty="0">
                <a:latin typeface="Georgia" pitchFamily="18" charset="0"/>
              </a:rPr>
              <a:t>Jest jedna udokumentowana wizyta Kanta w Gołdapi, choć prawdopodobnie było ich więcej. Odbyła się na przełomie lat 1765 -66 (styczeń-grudzień). Filozof miał przerwę w wykładach. Wiemy to stąd, że wydawca książek Kanta nie dopełnił pewnej procedury natury cenzorskiej i z tego tytułu miał zapłacić karę. Odwołał się od tej decyzji, tłumacząc  niedociągnięcia wizytą autora (czyli Kanta) w Gołdapi.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090" y="1520047"/>
            <a:ext cx="4252709" cy="2810654"/>
          </a:xfrm>
          <a:prstGeom prst="rect">
            <a:avLst/>
          </a:prstGeom>
          <a:ln w="88900" cap="sq" cmpd="thickThin">
            <a:solidFill>
              <a:schemeClr val="accent1">
                <a:lumMod val="9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Prostokąt 4"/>
          <p:cNvSpPr/>
          <p:nvPr/>
        </p:nvSpPr>
        <p:spPr>
          <a:xfrm>
            <a:off x="7446438" y="3485631"/>
            <a:ext cx="693081" cy="20967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zycisk akcji: Strona główna 5">
            <a:hlinkClick r:id="rId3" action="ppaction://hlinksldjump" highlightClick="1"/>
          </p:cNvPr>
          <p:cNvSpPr/>
          <p:nvPr/>
        </p:nvSpPr>
        <p:spPr>
          <a:xfrm>
            <a:off x="7663439" y="4599544"/>
            <a:ext cx="368300" cy="368300"/>
          </a:xfrm>
          <a:prstGeom prst="actionButtonHome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Strzałka w prawo 6">
            <a:hlinkClick r:id="" action="ppaction://hlinkshowjump?jump=nextslide"/>
          </p:cNvPr>
          <p:cNvSpPr/>
          <p:nvPr/>
        </p:nvSpPr>
        <p:spPr>
          <a:xfrm>
            <a:off x="8283575" y="4686299"/>
            <a:ext cx="307976" cy="252625"/>
          </a:xfrm>
          <a:prstGeom prst="rightArrow">
            <a:avLst/>
          </a:prstGeom>
          <a:ln w="127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2609849" y="4540105"/>
            <a:ext cx="135255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300" dirty="0">
                <a:latin typeface="Georgia" pitchFamily="18" charset="0"/>
                <a:hlinkClick r:id="rId4" action="ppaction://hlinksldjump"/>
              </a:rPr>
              <a:t>Więcej tutaj</a:t>
            </a:r>
            <a:endParaRPr lang="pl-PL" sz="1300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1325343"/>
      </p:ext>
    </p:extLst>
  </p:cSld>
  <p:clrMapOvr>
    <a:masterClrMapping/>
  </p:clrMapOvr>
  <p:transition spd="slow" advClick="0">
    <p:dissolv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 rot="-696">
            <a:off x="730246" y="191887"/>
            <a:ext cx="7435851" cy="816033"/>
          </a:xfrm>
        </p:spPr>
        <p:txBody>
          <a:bodyPr/>
          <a:lstStyle/>
          <a:p>
            <a:r>
              <a:rPr lang="pl-PL" sz="2800" spc="300" dirty="0">
                <a:solidFill>
                  <a:srgbClr val="4F493D"/>
                </a:solidFill>
                <a:latin typeface="Georgia" pitchFamily="18" charset="0"/>
              </a:rPr>
              <a:t>GOŁDAP</a:t>
            </a:r>
            <a:r>
              <a:rPr lang="pl-PL" sz="3600" b="1" dirty="0">
                <a:solidFill>
                  <a:srgbClr val="4F493D"/>
                </a:solidFill>
              </a:rPr>
              <a:t> </a:t>
            </a:r>
            <a:r>
              <a:rPr lang="pl-PL" sz="2400" i="1" dirty="0">
                <a:solidFill>
                  <a:srgbClr val="4F493D"/>
                </a:solidFill>
                <a:latin typeface="Georgia" pitchFamily="18" charset="0"/>
              </a:rPr>
              <a:t>(kiedyś </a:t>
            </a:r>
            <a:r>
              <a:rPr lang="pl-PL" sz="2400" i="1" dirty="0" err="1">
                <a:solidFill>
                  <a:srgbClr val="4F493D"/>
                </a:solidFill>
                <a:latin typeface="Georgia" pitchFamily="18" charset="0"/>
              </a:rPr>
              <a:t>Goldap</a:t>
            </a:r>
            <a:r>
              <a:rPr lang="pl-PL" sz="2400" i="1" dirty="0">
                <a:solidFill>
                  <a:srgbClr val="4F493D"/>
                </a:solidFill>
                <a:latin typeface="Georgia" pitchFamily="18" charset="0"/>
              </a:rPr>
              <a:t>) oraz okoliczne majątki - </a:t>
            </a:r>
            <a:r>
              <a:rPr lang="pl-PL" sz="2800" spc="300" dirty="0">
                <a:solidFill>
                  <a:srgbClr val="4F493D"/>
                </a:solidFill>
                <a:latin typeface="Georgia" pitchFamily="18" charset="0"/>
              </a:rPr>
              <a:t>KLESZCZEWO</a:t>
            </a:r>
            <a:r>
              <a:rPr lang="pl-PL" sz="3600" b="1" spc="300" dirty="0">
                <a:solidFill>
                  <a:srgbClr val="4F493D"/>
                </a:solidFill>
              </a:rPr>
              <a:t> </a:t>
            </a:r>
            <a:r>
              <a:rPr lang="pl-PL" sz="2800" spc="300" dirty="0">
                <a:solidFill>
                  <a:srgbClr val="4F493D"/>
                </a:solidFill>
                <a:latin typeface="Georgia" pitchFamily="18" charset="0"/>
              </a:rPr>
              <a:t>, NIEDRZWICA</a:t>
            </a:r>
            <a:endParaRPr lang="pl-PL" sz="3600" dirty="0"/>
          </a:p>
        </p:txBody>
      </p:sp>
      <p:sp>
        <p:nvSpPr>
          <p:cNvPr id="3" name="pole tekstowe 2"/>
          <p:cNvSpPr txBox="1"/>
          <p:nvPr/>
        </p:nvSpPr>
        <p:spPr>
          <a:xfrm>
            <a:off x="683582" y="1263649"/>
            <a:ext cx="479646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300" dirty="0">
                <a:latin typeface="Georgia" pitchFamily="18" charset="0"/>
              </a:rPr>
              <a:t>Czynnikiem przyciągającym filozofa-domatora do tego garnizonowego miasta była przyjaźń z dowódcą tamtejszego garnizonu, bliskim znajomym Króla Prus – generałem Danielem Friedrichem von </a:t>
            </a:r>
            <a:r>
              <a:rPr lang="pl-PL" sz="1300" dirty="0" err="1">
                <a:latin typeface="Georgia" pitchFamily="18" charset="0"/>
              </a:rPr>
              <a:t>Lossow</a:t>
            </a:r>
            <a:r>
              <a:rPr lang="pl-PL" sz="1300" dirty="0">
                <a:latin typeface="Georgia" pitchFamily="18" charset="0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pl-PL" sz="1300" dirty="0">
                <a:latin typeface="Georgia" pitchFamily="18" charset="0"/>
              </a:rPr>
              <a:t>Generał był osobą niebywale wpływową, a co za tym idzie,  majętną.  Z grona wojskowych wyróżniały go szerokie  zainteresowania. Przykładowo utrzymywał „Dom muz”, w którym  spotykał się z ludźmi nauki i sztuki.</a:t>
            </a:r>
          </a:p>
          <a:p>
            <a:pPr>
              <a:lnSpc>
                <a:spcPct val="150000"/>
              </a:lnSpc>
            </a:pPr>
            <a:r>
              <a:rPr lang="pl-PL" sz="1300" dirty="0">
                <a:latin typeface="Georgia" pitchFamily="18" charset="0"/>
              </a:rPr>
              <a:t> Poza Gołdapią Kant zapewne przebywał w generalskich majątkach;  Kleszczewie, gdzie </a:t>
            </a:r>
            <a:r>
              <a:rPr lang="pl-PL" sz="1300" dirty="0" err="1">
                <a:latin typeface="Georgia" pitchFamily="18" charset="0"/>
              </a:rPr>
              <a:t>Lossow</a:t>
            </a:r>
            <a:r>
              <a:rPr lang="pl-PL" sz="1300" dirty="0">
                <a:latin typeface="Georgia" pitchFamily="18" charset="0"/>
              </a:rPr>
              <a:t> miał stadninę i hodował słynne konie wschodniopruskie (później zwane  </a:t>
            </a:r>
            <a:r>
              <a:rPr lang="pl-PL" sz="1300" dirty="0" err="1">
                <a:latin typeface="Georgia" pitchFamily="18" charset="0"/>
              </a:rPr>
              <a:t>trakeńskimi</a:t>
            </a:r>
            <a:r>
              <a:rPr lang="pl-PL" sz="1300" dirty="0">
                <a:latin typeface="Georgia" pitchFamily="18" charset="0"/>
              </a:rPr>
              <a:t>) oraz Niedrzwicy, w której urządził oranżerię. 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4671483" y="4701113"/>
            <a:ext cx="135255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300" dirty="0">
                <a:latin typeface="Georgia" pitchFamily="18" charset="0"/>
                <a:hlinkClick r:id="rId2" action="ppaction://hlinksldjump"/>
              </a:rPr>
              <a:t>Więcej tutaj</a:t>
            </a:r>
            <a:endParaRPr lang="pl-PL" sz="1300" dirty="0">
              <a:latin typeface="Georgia" pitchFamily="18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474" y="1567258"/>
            <a:ext cx="3243036" cy="2641600"/>
          </a:xfrm>
          <a:prstGeom prst="rect">
            <a:avLst/>
          </a:prstGeom>
          <a:ln w="88900" cap="sq" cmpd="thickThin">
            <a:solidFill>
              <a:schemeClr val="accent1">
                <a:lumMod val="9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Przycisk akcji: Strona główna 7">
            <a:hlinkClick r:id="rId4" action="ppaction://hlinksldjump" highlightClick="1"/>
          </p:cNvPr>
          <p:cNvSpPr/>
          <p:nvPr/>
        </p:nvSpPr>
        <p:spPr>
          <a:xfrm>
            <a:off x="7663439" y="4599544"/>
            <a:ext cx="368300" cy="368300"/>
          </a:xfrm>
          <a:prstGeom prst="actionButtonHome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Strzałka w prawo 8">
            <a:hlinkClick r:id="" action="ppaction://hlinkshowjump?jump=nextslide"/>
          </p:cNvPr>
          <p:cNvSpPr/>
          <p:nvPr/>
        </p:nvSpPr>
        <p:spPr>
          <a:xfrm>
            <a:off x="8283575" y="4686299"/>
            <a:ext cx="307976" cy="252625"/>
          </a:xfrm>
          <a:prstGeom prst="rightArrow">
            <a:avLst/>
          </a:prstGeom>
          <a:ln w="127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5982806" y="3922561"/>
            <a:ext cx="20489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i="1" dirty="0">
                <a:solidFill>
                  <a:schemeClr val="tx2">
                    <a:lumMod val="40000"/>
                    <a:lumOff val="60000"/>
                  </a:schemeClr>
                </a:solidFill>
                <a:latin typeface="Georgia" pitchFamily="18" charset="0"/>
              </a:rPr>
              <a:t>foto </a:t>
            </a:r>
            <a:r>
              <a:rPr lang="pl-PL" sz="1200" i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Georgia" pitchFamily="18" charset="0"/>
              </a:rPr>
              <a:t>Anna Dzienisiewicz</a:t>
            </a:r>
            <a:endParaRPr lang="pl-PL" sz="1200" i="1" dirty="0">
              <a:solidFill>
                <a:schemeClr val="tx2">
                  <a:lumMod val="40000"/>
                  <a:lumOff val="60000"/>
                </a:schemeClr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7916742"/>
      </p:ext>
    </p:extLst>
  </p:cSld>
  <p:clrMapOvr>
    <a:masterClrMapping/>
  </p:clrMapOvr>
  <p:transition spd="slow" advClick="0">
    <p:dissolv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 rot="-696">
            <a:off x="730246" y="191887"/>
            <a:ext cx="7435851" cy="816033"/>
          </a:xfrm>
        </p:spPr>
        <p:txBody>
          <a:bodyPr/>
          <a:lstStyle/>
          <a:p>
            <a:r>
              <a:rPr lang="pl-PL" sz="2800" spc="300" dirty="0">
                <a:solidFill>
                  <a:srgbClr val="4F493D"/>
                </a:solidFill>
                <a:latin typeface="Georgia" pitchFamily="18" charset="0"/>
              </a:rPr>
              <a:t>GOŁDAP</a:t>
            </a:r>
            <a:r>
              <a:rPr lang="pl-PL" sz="3600" b="1" dirty="0">
                <a:solidFill>
                  <a:srgbClr val="4F493D"/>
                </a:solidFill>
              </a:rPr>
              <a:t> </a:t>
            </a:r>
            <a:r>
              <a:rPr lang="pl-PL" sz="2400" i="1" dirty="0">
                <a:solidFill>
                  <a:srgbClr val="4F493D"/>
                </a:solidFill>
                <a:latin typeface="Georgia" pitchFamily="18" charset="0"/>
              </a:rPr>
              <a:t>(kiedyś </a:t>
            </a:r>
            <a:r>
              <a:rPr lang="pl-PL" sz="2400" i="1" dirty="0" err="1">
                <a:solidFill>
                  <a:srgbClr val="4F493D"/>
                </a:solidFill>
                <a:latin typeface="Georgia" pitchFamily="18" charset="0"/>
              </a:rPr>
              <a:t>Goldap</a:t>
            </a:r>
            <a:r>
              <a:rPr lang="pl-PL" sz="2400" i="1" dirty="0">
                <a:solidFill>
                  <a:srgbClr val="4F493D"/>
                </a:solidFill>
                <a:latin typeface="Georgia" pitchFamily="18" charset="0"/>
              </a:rPr>
              <a:t>) oraz okoliczne majątki - </a:t>
            </a:r>
            <a:r>
              <a:rPr lang="pl-PL" sz="2800" spc="300" dirty="0">
                <a:solidFill>
                  <a:srgbClr val="4F493D"/>
                </a:solidFill>
                <a:latin typeface="Georgia" pitchFamily="18" charset="0"/>
              </a:rPr>
              <a:t>KLESZCZEWO</a:t>
            </a:r>
            <a:r>
              <a:rPr lang="pl-PL" sz="3600" b="1" spc="300" dirty="0">
                <a:solidFill>
                  <a:srgbClr val="4F493D"/>
                </a:solidFill>
              </a:rPr>
              <a:t> </a:t>
            </a:r>
            <a:r>
              <a:rPr lang="pl-PL" sz="2800" spc="300" dirty="0">
                <a:solidFill>
                  <a:srgbClr val="4F493D"/>
                </a:solidFill>
                <a:latin typeface="Georgia" pitchFamily="18" charset="0"/>
              </a:rPr>
              <a:t>, NIEDRZWICA</a:t>
            </a:r>
            <a:endParaRPr lang="pl-PL" sz="3600" dirty="0"/>
          </a:p>
        </p:txBody>
      </p:sp>
      <p:sp>
        <p:nvSpPr>
          <p:cNvPr id="3" name="pole tekstowe 2"/>
          <p:cNvSpPr txBox="1"/>
          <p:nvPr/>
        </p:nvSpPr>
        <p:spPr>
          <a:xfrm>
            <a:off x="683582" y="1454149"/>
            <a:ext cx="7012618" cy="3393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300" dirty="0">
                <a:latin typeface="Georgia" pitchFamily="18" charset="0"/>
              </a:rPr>
              <a:t>Badacze biografii Kanta podkreślają trójjęzyczność tych terenów, a zatem możliwy kontakt filozofa z ludnością mówiącą po litewsku, polsku i oczywiście niemiecku.</a:t>
            </a:r>
          </a:p>
          <a:p>
            <a:pPr>
              <a:lnSpc>
                <a:spcPct val="150000"/>
              </a:lnSpc>
            </a:pPr>
            <a:r>
              <a:rPr lang="pl-PL" sz="1300" dirty="0">
                <a:latin typeface="Georgia" pitchFamily="18" charset="0"/>
              </a:rPr>
              <a:t>Geneza wspomnianej przyjaźni nie jest bliżej znana. Zapewne znajomość zawiązała się w Królewcu, być może przyszły generał uczęszczał na zajęcia filozofa?</a:t>
            </a:r>
          </a:p>
          <a:p>
            <a:pPr>
              <a:lnSpc>
                <a:spcPct val="150000"/>
              </a:lnSpc>
            </a:pPr>
            <a:r>
              <a:rPr lang="pl-PL" sz="1300" dirty="0">
                <a:latin typeface="Georgia" pitchFamily="18" charset="0"/>
              </a:rPr>
              <a:t> Poza opisaną wizytą podtrzymywana też była listownie i znamy treść tej korespondencji. Przyjaciele wyświadczali sobie różne przysługi. A to Kant załatwiał generałowi elementy do angielskiego teleskopu, a to generał odwdzięczał się załatwianiem intratnych posad dla znajomych filozofa. Choć </a:t>
            </a:r>
            <a:r>
              <a:rPr lang="pl-PL" sz="1300" dirty="0" err="1">
                <a:latin typeface="Georgia" pitchFamily="18" charset="0"/>
              </a:rPr>
              <a:t>Lossow</a:t>
            </a:r>
            <a:r>
              <a:rPr lang="pl-PL" sz="1300" dirty="0">
                <a:latin typeface="Georgia" pitchFamily="18" charset="0"/>
              </a:rPr>
              <a:t> był młodszy od Kanta, umarł wcześniej (1883), zapewne z powodu nowotworu. Filozof przeżył przyjaciela o ponad 20 lat.</a:t>
            </a:r>
          </a:p>
          <a:p>
            <a:pPr>
              <a:lnSpc>
                <a:spcPct val="150000"/>
              </a:lnSpc>
            </a:pPr>
            <a:r>
              <a:rPr lang="pl-PL" sz="1300" dirty="0">
                <a:latin typeface="Georgia" pitchFamily="18" charset="0"/>
              </a:rPr>
              <a:t>W czasach Republiki Weimarskiej przypomniano sobie tę relację i tamtejsze gimnazjum w roku 1929 nazwano </a:t>
            </a:r>
            <a:r>
              <a:rPr lang="pl-PL" sz="1300" dirty="0" err="1">
                <a:latin typeface="Georgia" pitchFamily="18" charset="0"/>
              </a:rPr>
              <a:t>Kantschule</a:t>
            </a:r>
            <a:r>
              <a:rPr lang="pl-PL" sz="1300" dirty="0">
                <a:latin typeface="Georgia" pitchFamily="18" charset="0"/>
              </a:rPr>
              <a:t>.</a:t>
            </a:r>
          </a:p>
        </p:txBody>
      </p:sp>
      <p:sp>
        <p:nvSpPr>
          <p:cNvPr id="4" name="Przycisk akcji: Strona główna 3">
            <a:hlinkClick r:id="rId2" action="ppaction://hlinksldjump" highlightClick="1"/>
          </p:cNvPr>
          <p:cNvSpPr/>
          <p:nvPr/>
        </p:nvSpPr>
        <p:spPr>
          <a:xfrm>
            <a:off x="7663439" y="4599544"/>
            <a:ext cx="368300" cy="368300"/>
          </a:xfrm>
          <a:prstGeom prst="actionButtonHome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Obraz 6" descr="Obraz zawierający szkic&#10;&#10;Opis wygenerowany automatycznie">
            <a:hlinkHover r:id="" action="ppaction://hlinkshowjump?jump=nextslide"/>
            <a:extLst>
              <a:ext uri="{FF2B5EF4-FFF2-40B4-BE49-F238E27FC236}">
                <a16:creationId xmlns="" xmlns:a16="http://schemas.microsoft.com/office/drawing/2014/main" id="{96853E09-2E07-98C1-9047-0437505D0A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73878" y="4439730"/>
            <a:ext cx="642938" cy="614363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="" xmlns:a16="http://schemas.microsoft.com/office/drawing/2014/main" id="{625ABE97-E94F-BE27-468A-8D040E31FCB5}"/>
              </a:ext>
            </a:extLst>
          </p:cNvPr>
          <p:cNvSpPr txBox="1"/>
          <p:nvPr/>
        </p:nvSpPr>
        <p:spPr>
          <a:xfrm>
            <a:off x="4240641" y="4652059"/>
            <a:ext cx="12382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latin typeface="Georgia" pitchFamily="18" charset="0"/>
                <a:sym typeface="Symbol"/>
              </a:rPr>
              <a:t> </a:t>
            </a:r>
            <a:r>
              <a:rPr lang="pl-PL" sz="1000" dirty="0">
                <a:latin typeface="Georgia" pitchFamily="18" charset="0"/>
              </a:rPr>
              <a:t>Złap cytat </a:t>
            </a:r>
            <a:r>
              <a:rPr lang="pl-PL" sz="1000" dirty="0">
                <a:latin typeface="Georgia" pitchFamily="18" charset="0"/>
                <a:sym typeface="Wingdings" pitchFamily="2" charset="2"/>
              </a:rPr>
              <a:t></a:t>
            </a:r>
            <a:endParaRPr lang="pl-PL" sz="1000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893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spd="slow" advClick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 rot="-696">
            <a:off x="730246" y="191887"/>
            <a:ext cx="7435851" cy="816033"/>
          </a:xfrm>
        </p:spPr>
        <p:txBody>
          <a:bodyPr/>
          <a:lstStyle/>
          <a:p>
            <a:r>
              <a:rPr lang="pl-PL" sz="2800" spc="300" dirty="0">
                <a:solidFill>
                  <a:srgbClr val="4F493D"/>
                </a:solidFill>
                <a:latin typeface="Georgia" pitchFamily="18" charset="0"/>
              </a:rPr>
              <a:t>GOŁDAP</a:t>
            </a:r>
            <a:r>
              <a:rPr lang="pl-PL" sz="3600" b="1" dirty="0">
                <a:solidFill>
                  <a:srgbClr val="4F493D"/>
                </a:solidFill>
              </a:rPr>
              <a:t> </a:t>
            </a:r>
            <a:r>
              <a:rPr lang="pl-PL" sz="2400" i="1" dirty="0">
                <a:solidFill>
                  <a:srgbClr val="4F493D"/>
                </a:solidFill>
                <a:latin typeface="Georgia" pitchFamily="18" charset="0"/>
              </a:rPr>
              <a:t>(kiedyś </a:t>
            </a:r>
            <a:r>
              <a:rPr lang="pl-PL" sz="2400" i="1" dirty="0" err="1">
                <a:solidFill>
                  <a:srgbClr val="4F493D"/>
                </a:solidFill>
                <a:latin typeface="Georgia" pitchFamily="18" charset="0"/>
              </a:rPr>
              <a:t>Goldap</a:t>
            </a:r>
            <a:r>
              <a:rPr lang="pl-PL" sz="2400" i="1" dirty="0">
                <a:solidFill>
                  <a:srgbClr val="4F493D"/>
                </a:solidFill>
                <a:latin typeface="Georgia" pitchFamily="18" charset="0"/>
              </a:rPr>
              <a:t>) oraz okoliczne majątki - </a:t>
            </a:r>
            <a:r>
              <a:rPr lang="pl-PL" sz="2800" spc="300" dirty="0">
                <a:solidFill>
                  <a:srgbClr val="4F493D"/>
                </a:solidFill>
                <a:latin typeface="Georgia" pitchFamily="18" charset="0"/>
              </a:rPr>
              <a:t>KLESZCZEWO</a:t>
            </a:r>
            <a:r>
              <a:rPr lang="pl-PL" sz="3600" b="1" spc="300" dirty="0">
                <a:solidFill>
                  <a:srgbClr val="4F493D"/>
                </a:solidFill>
              </a:rPr>
              <a:t> </a:t>
            </a:r>
            <a:r>
              <a:rPr lang="pl-PL" sz="2800" spc="300" dirty="0">
                <a:solidFill>
                  <a:srgbClr val="4F493D"/>
                </a:solidFill>
                <a:latin typeface="Georgia" pitchFamily="18" charset="0"/>
              </a:rPr>
              <a:t>, NIEDRZWICA</a:t>
            </a:r>
            <a:endParaRPr lang="pl-PL" sz="3600" dirty="0"/>
          </a:p>
        </p:txBody>
      </p:sp>
      <p:sp>
        <p:nvSpPr>
          <p:cNvPr id="3" name="pole tekstowe 2"/>
          <p:cNvSpPr txBox="1"/>
          <p:nvPr/>
        </p:nvSpPr>
        <p:spPr>
          <a:xfrm>
            <a:off x="683582" y="1454149"/>
            <a:ext cx="7012618" cy="3393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300" dirty="0">
                <a:latin typeface="Georgia" pitchFamily="18" charset="0"/>
              </a:rPr>
              <a:t>Badacze biografii Kanta podkreślają trójjęzyczność tych terenów, a zatem możliwy kontakt filozofa z ludnością mówiącą po litewsku, polsku i oczywiście niemiecku.</a:t>
            </a:r>
          </a:p>
          <a:p>
            <a:pPr>
              <a:lnSpc>
                <a:spcPct val="150000"/>
              </a:lnSpc>
            </a:pPr>
            <a:r>
              <a:rPr lang="pl-PL" sz="1300" dirty="0">
                <a:latin typeface="Georgia" pitchFamily="18" charset="0"/>
              </a:rPr>
              <a:t>Geneza wspomnianej przyjaźni nie jest bliżej znana. Zapewne znajomość zawiązała się w Królewcu, być może przyszły generał uczęszczał na zajęcia filozofa?</a:t>
            </a:r>
          </a:p>
          <a:p>
            <a:pPr>
              <a:lnSpc>
                <a:spcPct val="150000"/>
              </a:lnSpc>
            </a:pPr>
            <a:r>
              <a:rPr lang="pl-PL" sz="1300" dirty="0">
                <a:latin typeface="Georgia" pitchFamily="18" charset="0"/>
              </a:rPr>
              <a:t> Poza opisaną wizytą podtrzymywana też była listownie i znamy treść tej korespondencji. Przyjaciele wyświadczali sobie różne przysługi. A to Kant załatwiał generałowi elementy do angielskiego teleskopu, a to generał odwdzięczał się załatwianiem intratnych posad dla znajomych filozofa. Choć </a:t>
            </a:r>
            <a:r>
              <a:rPr lang="pl-PL" sz="1300" dirty="0" err="1">
                <a:latin typeface="Georgia" pitchFamily="18" charset="0"/>
              </a:rPr>
              <a:t>Lossow</a:t>
            </a:r>
            <a:r>
              <a:rPr lang="pl-PL" sz="1300" dirty="0">
                <a:latin typeface="Georgia" pitchFamily="18" charset="0"/>
              </a:rPr>
              <a:t> był młodszy od Kanta, umarł wcześniej (1883), zapewne z powodu nowotworu. Filozof przeżył przyjaciela o ponad 20 lat.</a:t>
            </a:r>
          </a:p>
          <a:p>
            <a:pPr>
              <a:lnSpc>
                <a:spcPct val="150000"/>
              </a:lnSpc>
            </a:pPr>
            <a:r>
              <a:rPr lang="pl-PL" sz="1300" dirty="0">
                <a:latin typeface="Georgia" pitchFamily="18" charset="0"/>
              </a:rPr>
              <a:t>W czasach Republiki Weimarskiej przypomniano sobie tę relację i tamtejsze gimnazjum w roku 1929 nazwano </a:t>
            </a:r>
            <a:r>
              <a:rPr lang="pl-PL" sz="1300" dirty="0" err="1">
                <a:latin typeface="Georgia" pitchFamily="18" charset="0"/>
              </a:rPr>
              <a:t>Kantschule</a:t>
            </a:r>
            <a:r>
              <a:rPr lang="pl-PL" sz="1300" dirty="0">
                <a:latin typeface="Georgia" pitchFamily="18" charset="0"/>
              </a:rPr>
              <a:t>.</a:t>
            </a:r>
          </a:p>
        </p:txBody>
      </p:sp>
      <p:sp>
        <p:nvSpPr>
          <p:cNvPr id="4" name="Przycisk akcji: Strona główna 3">
            <a:hlinkClick r:id="rId2" action="ppaction://hlinksldjump" highlightClick="1"/>
          </p:cNvPr>
          <p:cNvSpPr/>
          <p:nvPr/>
        </p:nvSpPr>
        <p:spPr>
          <a:xfrm>
            <a:off x="7663439" y="4599544"/>
            <a:ext cx="368300" cy="3683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Obraz 6" descr="Obraz zawierający szkic&#10;&#10;Opis wygenerowany automatycznie">
            <a:hlinkHover r:id="" action="ppaction://hlinkshowjump?jump=nextslide"/>
            <a:extLst>
              <a:ext uri="{FF2B5EF4-FFF2-40B4-BE49-F238E27FC236}">
                <a16:creationId xmlns="" xmlns:a16="http://schemas.microsoft.com/office/drawing/2014/main" id="{96853E09-2E07-98C1-9047-0437505D0A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30482" y="4472079"/>
            <a:ext cx="642938" cy="61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943769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 rot="-696">
            <a:off x="730246" y="191887"/>
            <a:ext cx="7435851" cy="816033"/>
          </a:xfrm>
        </p:spPr>
        <p:txBody>
          <a:bodyPr/>
          <a:lstStyle/>
          <a:p>
            <a:r>
              <a:rPr lang="pl-PL" sz="2800" spc="300" dirty="0">
                <a:solidFill>
                  <a:srgbClr val="4F493D"/>
                </a:solidFill>
                <a:latin typeface="Georgia" pitchFamily="18" charset="0"/>
              </a:rPr>
              <a:t>GOŁDAP</a:t>
            </a:r>
            <a:r>
              <a:rPr lang="pl-PL" sz="3600" b="1" dirty="0">
                <a:solidFill>
                  <a:srgbClr val="4F493D"/>
                </a:solidFill>
              </a:rPr>
              <a:t> </a:t>
            </a:r>
            <a:r>
              <a:rPr lang="pl-PL" sz="2400" i="1" dirty="0">
                <a:solidFill>
                  <a:srgbClr val="4F493D"/>
                </a:solidFill>
                <a:latin typeface="Georgia" pitchFamily="18" charset="0"/>
              </a:rPr>
              <a:t>(kiedyś </a:t>
            </a:r>
            <a:r>
              <a:rPr lang="pl-PL" sz="2400" i="1" dirty="0" err="1">
                <a:solidFill>
                  <a:srgbClr val="4F493D"/>
                </a:solidFill>
                <a:latin typeface="Georgia" pitchFamily="18" charset="0"/>
              </a:rPr>
              <a:t>Goldap</a:t>
            </a:r>
            <a:r>
              <a:rPr lang="pl-PL" sz="2400" i="1" dirty="0">
                <a:solidFill>
                  <a:srgbClr val="4F493D"/>
                </a:solidFill>
                <a:latin typeface="Georgia" pitchFamily="18" charset="0"/>
              </a:rPr>
              <a:t>) oraz okoliczne majątki - </a:t>
            </a:r>
            <a:r>
              <a:rPr lang="pl-PL" sz="2800" spc="300" dirty="0">
                <a:solidFill>
                  <a:srgbClr val="4F493D"/>
                </a:solidFill>
                <a:latin typeface="Georgia" pitchFamily="18" charset="0"/>
              </a:rPr>
              <a:t>KLESZCZEWO</a:t>
            </a:r>
            <a:r>
              <a:rPr lang="pl-PL" sz="3600" b="1" spc="300" dirty="0">
                <a:solidFill>
                  <a:srgbClr val="4F493D"/>
                </a:solidFill>
              </a:rPr>
              <a:t> </a:t>
            </a:r>
            <a:r>
              <a:rPr lang="pl-PL" sz="2800" spc="300" dirty="0">
                <a:solidFill>
                  <a:srgbClr val="4F493D"/>
                </a:solidFill>
                <a:latin typeface="Georgia" pitchFamily="18" charset="0"/>
              </a:rPr>
              <a:t>, NIEDRZWICA</a:t>
            </a:r>
            <a:endParaRPr lang="pl-PL" sz="3600" dirty="0"/>
          </a:p>
        </p:txBody>
      </p:sp>
      <p:sp>
        <p:nvSpPr>
          <p:cNvPr id="3" name="pole tekstowe 2"/>
          <p:cNvSpPr txBox="1"/>
          <p:nvPr/>
        </p:nvSpPr>
        <p:spPr>
          <a:xfrm>
            <a:off x="683582" y="1454149"/>
            <a:ext cx="7012618" cy="3393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300" dirty="0">
                <a:latin typeface="Georgia" pitchFamily="18" charset="0"/>
              </a:rPr>
              <a:t>Badacze biografii Kanta podkreślają trójjęzyczność tych terenów, a zatem możliwy kontakt filozofa z ludnością mówiącą po litewsku, polsku i oczywiście niemiecku.</a:t>
            </a:r>
          </a:p>
          <a:p>
            <a:pPr>
              <a:lnSpc>
                <a:spcPct val="150000"/>
              </a:lnSpc>
            </a:pPr>
            <a:r>
              <a:rPr lang="pl-PL" sz="1300" dirty="0">
                <a:latin typeface="Georgia" pitchFamily="18" charset="0"/>
              </a:rPr>
              <a:t>Geneza wspomnianej przyjaźni nie jest bliżej znana. Zapewne znajomość zawiązała się w Królewcu, być może przyszły generał uczęszczał na zajęcia filozofa?</a:t>
            </a:r>
          </a:p>
          <a:p>
            <a:pPr>
              <a:lnSpc>
                <a:spcPct val="150000"/>
              </a:lnSpc>
            </a:pPr>
            <a:r>
              <a:rPr lang="pl-PL" sz="1300" dirty="0">
                <a:latin typeface="Georgia" pitchFamily="18" charset="0"/>
              </a:rPr>
              <a:t> Poza opisaną wizytą podtrzymywana też była listownie i znamy treść tej korespondencji. Przyjaciele wyświadczali sobie różne przysługi. A to Kant załatwiał generałowi elementy do angielskiego teleskopu, a to generał odwdzięczał się załatwianiem intratnych posad dla znajomych filozofa. Choć </a:t>
            </a:r>
            <a:r>
              <a:rPr lang="pl-PL" sz="1300" dirty="0" err="1">
                <a:latin typeface="Georgia" pitchFamily="18" charset="0"/>
              </a:rPr>
              <a:t>Lossow</a:t>
            </a:r>
            <a:r>
              <a:rPr lang="pl-PL" sz="1300" dirty="0">
                <a:latin typeface="Georgia" pitchFamily="18" charset="0"/>
              </a:rPr>
              <a:t> był młodszy od Kanta, umarł wcześniej (1883), zapewne z powodu nowotworu. Filozof przeżył przyjaciela o ponad 20 lat.</a:t>
            </a:r>
          </a:p>
          <a:p>
            <a:pPr>
              <a:lnSpc>
                <a:spcPct val="150000"/>
              </a:lnSpc>
            </a:pPr>
            <a:r>
              <a:rPr lang="pl-PL" sz="1300" dirty="0">
                <a:latin typeface="Georgia" pitchFamily="18" charset="0"/>
              </a:rPr>
              <a:t>W czasach Republiki Weimarskiej przypomniano sobie tę relację i tamtejsze gimnazjum w roku 1929 nazwano </a:t>
            </a:r>
            <a:r>
              <a:rPr lang="pl-PL" sz="1300" dirty="0" err="1">
                <a:latin typeface="Georgia" pitchFamily="18" charset="0"/>
              </a:rPr>
              <a:t>Kantschule</a:t>
            </a:r>
            <a:r>
              <a:rPr lang="pl-PL" sz="1300" dirty="0">
                <a:latin typeface="Georgia" pitchFamily="18" charset="0"/>
              </a:rPr>
              <a:t>.</a:t>
            </a:r>
          </a:p>
        </p:txBody>
      </p:sp>
      <p:sp>
        <p:nvSpPr>
          <p:cNvPr id="4" name="Przycisk akcji: Strona główna 3">
            <a:hlinkClick r:id="rId2" action="ppaction://hlinksldjump" highlightClick="1"/>
          </p:cNvPr>
          <p:cNvSpPr/>
          <p:nvPr/>
        </p:nvSpPr>
        <p:spPr>
          <a:xfrm>
            <a:off x="7663439" y="4599544"/>
            <a:ext cx="368300" cy="368300"/>
          </a:xfrm>
          <a:prstGeom prst="actionButtonHome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Obraz 6" descr="Obraz zawierający szkic&#10;&#10;Opis wygenerowany automatycznie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96853E09-2E07-98C1-9047-0437505D0A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98765" y="2347824"/>
            <a:ext cx="642938" cy="614363"/>
          </a:xfrm>
          <a:prstGeom prst="rect">
            <a:avLst/>
          </a:prstGeom>
        </p:spPr>
      </p:pic>
      <p:sp>
        <p:nvSpPr>
          <p:cNvPr id="8" name="Strzałka w prawo 7">
            <a:hlinkClick r:id="rId4" action="ppaction://hlinksldjump"/>
          </p:cNvPr>
          <p:cNvSpPr/>
          <p:nvPr/>
        </p:nvSpPr>
        <p:spPr>
          <a:xfrm>
            <a:off x="8283575" y="4686299"/>
            <a:ext cx="307976" cy="252625"/>
          </a:xfrm>
          <a:prstGeom prst="rightArrow">
            <a:avLst/>
          </a:prstGeom>
          <a:ln w="127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69808008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zycisk akcji: Strona główna 3">
            <a:hlinkClick r:id="rId2" action="ppaction://hlinksldjump" highlightClick="1"/>
          </p:cNvPr>
          <p:cNvSpPr/>
          <p:nvPr/>
        </p:nvSpPr>
        <p:spPr>
          <a:xfrm>
            <a:off x="7663439" y="4599544"/>
            <a:ext cx="368300" cy="3683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Strzałka w prawo 4">
            <a:hlinkClick r:id="" action="ppaction://hlinkshowjump?jump=nextslide"/>
          </p:cNvPr>
          <p:cNvSpPr/>
          <p:nvPr/>
        </p:nvSpPr>
        <p:spPr>
          <a:xfrm>
            <a:off x="8283575" y="4686299"/>
            <a:ext cx="307976" cy="252625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9" name="Obraz 8" descr="Obraz zawierający tekst, pismo odręczne, Czcionka, plakat&#10;&#10;Opis wygenerowany automatycznie">
            <a:extLst>
              <a:ext uri="{FF2B5EF4-FFF2-40B4-BE49-F238E27FC236}">
                <a16:creationId xmlns="" xmlns:a16="http://schemas.microsoft.com/office/drawing/2014/main" id="{DA5104CD-1A4E-7DED-DF62-698DAAF0B6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9532" y="737559"/>
            <a:ext cx="4277105" cy="3776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919160"/>
      </p:ext>
    </p:extLst>
  </p:cSld>
  <p:clrMapOvr>
    <a:masterClrMapping/>
  </p:clrMapOvr>
  <p:transition spd="slow" advClick="0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761998" y="627005"/>
            <a:ext cx="433070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l-PL" sz="1200" dirty="0">
                <a:latin typeface="Georgia" pitchFamily="18" charset="0"/>
              </a:rPr>
              <a:t>W kwestiach etycznych stawia na intencje i poczucie obowiązku. Bóg jego zdaniem nie jest dawcą praw moralnych. Jego istnienie ma być natomiast uzasadnieniem koncepcji etycznej zrodzonej w ludzkim umyśle (szczególnie imperatywu kategorycznego). Kant potrafi więc godzić ducha i materię. Również z etyką.</a:t>
            </a:r>
          </a:p>
          <a:p>
            <a:pPr algn="just">
              <a:lnSpc>
                <a:spcPct val="150000"/>
              </a:lnSpc>
            </a:pPr>
            <a:r>
              <a:rPr lang="pl-PL" sz="1200" dirty="0">
                <a:latin typeface="Georgia" pitchFamily="18" charset="0"/>
              </a:rPr>
              <a:t>Autorzy tej prezentacji także muszą jakoś pogodzić jej temat „Miejsca pobytu Kanta w naszym regionie warmińsko-mazurskim” z takim oto dogmatem -  Filozof nie wychylał nosa ze swego rodzinnego Królewca. „Urodził się w Królewcu i w Królewcu przeżył i zakończył życie” -  jak lapidarnie napisał wybitny historyk filozofii Władysław Tatarkiewicz. </a:t>
            </a:r>
          </a:p>
          <a:p>
            <a:pPr algn="just">
              <a:lnSpc>
                <a:spcPct val="150000"/>
              </a:lnSpc>
            </a:pPr>
            <a:r>
              <a:rPr lang="pl-PL" sz="1200" dirty="0">
                <a:latin typeface="Georgia" pitchFamily="18" charset="0"/>
              </a:rPr>
              <a:t>Cóż, zatem zadanie nasze jest trochę podobne do szukania śladów białych niedźwiedzi na Saharze, ale...</a:t>
            </a:r>
          </a:p>
        </p:txBody>
      </p:sp>
      <p:sp>
        <p:nvSpPr>
          <p:cNvPr id="3" name="Strzałka w prawo 2">
            <a:hlinkClick r:id="" action="ppaction://hlinkshowjump?jump=nextslide"/>
          </p:cNvPr>
          <p:cNvSpPr/>
          <p:nvPr/>
        </p:nvSpPr>
        <p:spPr>
          <a:xfrm>
            <a:off x="8283575" y="4686299"/>
            <a:ext cx="307976" cy="252625"/>
          </a:xfrm>
          <a:prstGeom prst="rightArrow">
            <a:avLst/>
          </a:prstGeom>
          <a:ln w="127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705" y="1371102"/>
            <a:ext cx="2490625" cy="2482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753455"/>
      </p:ext>
    </p:extLst>
  </p:cSld>
  <p:clrMapOvr>
    <a:masterClrMapping/>
  </p:clrMapOvr>
  <p:transition spd="slow" advClick="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 rot="-696">
            <a:off x="730246" y="191887"/>
            <a:ext cx="7435851" cy="816033"/>
          </a:xfrm>
        </p:spPr>
        <p:txBody>
          <a:bodyPr/>
          <a:lstStyle/>
          <a:p>
            <a:r>
              <a:rPr lang="pl-PL" sz="2800" spc="300" dirty="0">
                <a:solidFill>
                  <a:srgbClr val="4F493D"/>
                </a:solidFill>
                <a:latin typeface="Georgia" pitchFamily="18" charset="0"/>
              </a:rPr>
              <a:t>JARNOŁTOWO</a:t>
            </a:r>
            <a:endParaRPr lang="pl-PL" sz="3600" dirty="0"/>
          </a:p>
        </p:txBody>
      </p:sp>
      <p:sp>
        <p:nvSpPr>
          <p:cNvPr id="3" name="pole tekstowe 2"/>
          <p:cNvSpPr txBox="1"/>
          <p:nvPr/>
        </p:nvSpPr>
        <p:spPr>
          <a:xfrm>
            <a:off x="650821" y="786516"/>
            <a:ext cx="4238679" cy="4293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300" dirty="0">
                <a:latin typeface="Georgia" pitchFamily="18" charset="0"/>
              </a:rPr>
              <a:t>To chyba najdalsza podróż Kanta, no może porównywalna z tą do Gołdapi. Niewątpliwie trwała długo i była raczej niewygodna, zważywszy na  ówczesne środki lokomocji, czyli powozy, i stan dróg. Zapraszającym był tamtejszy szlachcic, major Bernhard Friedrich von </a:t>
            </a:r>
            <a:r>
              <a:rPr lang="pl-PL" sz="1300" dirty="0" err="1">
                <a:latin typeface="Georgia" pitchFamily="18" charset="0"/>
              </a:rPr>
              <a:t>Hülsen</a:t>
            </a:r>
            <a:r>
              <a:rPr lang="pl-PL" sz="1300" dirty="0">
                <a:latin typeface="Georgia" pitchFamily="18" charset="0"/>
              </a:rPr>
              <a:t>. Dlaczego akurat Kant? Czy się znali, czy ktoś polecał? Nie wiadomo. Wiadomo, że filozof właśnie kończył edukację dzieci pastora w </a:t>
            </a:r>
            <a:r>
              <a:rPr lang="pl-PL" sz="1300" dirty="0" err="1">
                <a:latin typeface="Georgia" pitchFamily="18" charset="0"/>
              </a:rPr>
              <a:t>Judtschen</a:t>
            </a:r>
            <a:r>
              <a:rPr lang="pl-PL" sz="1300" dirty="0">
                <a:latin typeface="Georgia" pitchFamily="18" charset="0"/>
              </a:rPr>
              <a:t> i stamtąd przeniósł się  do ziemi </a:t>
            </a:r>
            <a:r>
              <a:rPr lang="pl-PL" sz="1300" dirty="0" err="1">
                <a:latin typeface="Georgia" pitchFamily="18" charset="0"/>
              </a:rPr>
              <a:t>zalewskiej</a:t>
            </a:r>
            <a:r>
              <a:rPr lang="pl-PL" sz="1300" dirty="0">
                <a:latin typeface="Georgia" pitchFamily="18" charset="0"/>
              </a:rPr>
              <a:t>. Prawdopodobnie stało się to w roku 1750. Kant przebywał w </a:t>
            </a:r>
            <a:r>
              <a:rPr lang="pl-PL" sz="1300" dirty="0" err="1">
                <a:latin typeface="Georgia" pitchFamily="18" charset="0"/>
              </a:rPr>
              <a:t>Jarmołtowie</a:t>
            </a:r>
            <a:r>
              <a:rPr lang="pl-PL" sz="1300" dirty="0">
                <a:latin typeface="Georgia" pitchFamily="18" charset="0"/>
              </a:rPr>
              <a:t> około 4 lat . Jego  podstawowym zadaniem  była edukacja trzech najstarszych synów  </a:t>
            </a:r>
            <a:r>
              <a:rPr lang="pl-PL" sz="1300" dirty="0" err="1">
                <a:latin typeface="Georgia" pitchFamily="18" charset="0"/>
              </a:rPr>
              <a:t>Hülsena</a:t>
            </a:r>
            <a:r>
              <a:rPr lang="pl-PL" sz="1300" dirty="0">
                <a:latin typeface="Georgia" pitchFamily="18" charset="0"/>
              </a:rPr>
              <a:t>: sześcio-, dziesięcio- i trzynastolatka. </a:t>
            </a:r>
          </a:p>
        </p:txBody>
      </p:sp>
      <p:sp>
        <p:nvSpPr>
          <p:cNvPr id="4" name="Przycisk akcji: Strona główna 3">
            <a:hlinkClick r:id="rId2" action="ppaction://hlinksldjump" highlightClick="1"/>
          </p:cNvPr>
          <p:cNvSpPr/>
          <p:nvPr/>
        </p:nvSpPr>
        <p:spPr>
          <a:xfrm>
            <a:off x="7663439" y="4599544"/>
            <a:ext cx="368300" cy="368300"/>
          </a:xfrm>
          <a:prstGeom prst="actionButtonHome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Strzałka w prawo 4">
            <a:hlinkClick r:id="" action="ppaction://hlinkshowjump?jump=nextslide"/>
          </p:cNvPr>
          <p:cNvSpPr/>
          <p:nvPr/>
        </p:nvSpPr>
        <p:spPr>
          <a:xfrm>
            <a:off x="8283575" y="4686299"/>
            <a:ext cx="307976" cy="252625"/>
          </a:xfrm>
          <a:prstGeom prst="rightArrow">
            <a:avLst/>
          </a:prstGeom>
          <a:ln w="127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500" y="1454149"/>
            <a:ext cx="3881990" cy="2809149"/>
          </a:xfrm>
          <a:prstGeom prst="rect">
            <a:avLst/>
          </a:prstGeom>
          <a:ln w="88900" cap="sq" cmpd="thickThin">
            <a:solidFill>
              <a:schemeClr val="accent1">
                <a:lumMod val="9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Prostokąt 6"/>
          <p:cNvSpPr/>
          <p:nvPr/>
        </p:nvSpPr>
        <p:spPr>
          <a:xfrm>
            <a:off x="6830495" y="1941335"/>
            <a:ext cx="770455" cy="20967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ole tekstowe 7"/>
          <p:cNvSpPr txBox="1"/>
          <p:nvPr/>
        </p:nvSpPr>
        <p:spPr>
          <a:xfrm>
            <a:off x="4959349" y="4625026"/>
            <a:ext cx="135255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300" dirty="0">
                <a:latin typeface="Georgia" pitchFamily="18" charset="0"/>
                <a:hlinkClick r:id="rId4" action="ppaction://hlinksldjump"/>
              </a:rPr>
              <a:t>Więcej tutaj</a:t>
            </a:r>
            <a:endParaRPr lang="pl-PL" sz="1300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1844334"/>
      </p:ext>
    </p:extLst>
  </p:cSld>
  <p:clrMapOvr>
    <a:masterClrMapping/>
  </p:clrMapOvr>
  <p:transition spd="slow" advClick="0">
    <p:dissolv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 rot="-696">
            <a:off x="730246" y="191887"/>
            <a:ext cx="7435851" cy="816033"/>
          </a:xfrm>
        </p:spPr>
        <p:txBody>
          <a:bodyPr/>
          <a:lstStyle/>
          <a:p>
            <a:r>
              <a:rPr lang="pl-PL" sz="2800" spc="300" dirty="0">
                <a:solidFill>
                  <a:srgbClr val="4F493D"/>
                </a:solidFill>
                <a:latin typeface="Georgia" pitchFamily="18" charset="0"/>
              </a:rPr>
              <a:t>JARNOŁTOWO</a:t>
            </a:r>
            <a:endParaRPr lang="pl-PL" sz="3600" dirty="0"/>
          </a:p>
        </p:txBody>
      </p:sp>
      <p:sp>
        <p:nvSpPr>
          <p:cNvPr id="3" name="pole tekstowe 2"/>
          <p:cNvSpPr txBox="1"/>
          <p:nvPr/>
        </p:nvSpPr>
        <p:spPr>
          <a:xfrm>
            <a:off x="650819" y="948385"/>
            <a:ext cx="5038781" cy="3993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300" dirty="0">
                <a:latin typeface="Georgia" pitchFamily="18" charset="0"/>
              </a:rPr>
              <a:t>Oczywiście nie mogło to być jedyne zajęcie tak chłonnego umysłu. Historyk Janusz Jasiński napisał tak:</a:t>
            </a:r>
          </a:p>
          <a:p>
            <a:pPr>
              <a:lnSpc>
                <a:spcPct val="150000"/>
              </a:lnSpc>
            </a:pPr>
            <a:r>
              <a:rPr lang="pl-PL" sz="1300" i="1" dirty="0">
                <a:latin typeface="Georgia" pitchFamily="18" charset="0"/>
              </a:rPr>
              <a:t>O pobycie Kanta w Jarnołtowie wiemy niewiele. Niewątpliwie utrzymywał kontakty ze znana Szkołą Prowincjonalną w Zalewie (powiat Morąg), założoną w 1587 roku, która liczyła pięć klas i której absolwenci mogli się starać o przyjęcie na Uniwersytet Królewiecki. Szkołę tę w 1780 roku ukończył urodzony na Mazurach Krzysztof Celestyn Mrongowiusz, późniejszy słynny gdański leksykograf i obrońca języka polskiego. Do zespołu nauczycielskiego w Zalewie należał też polski kantor. Można przypuszczać, że Kant, pracując kilka lat w Jarnołtowie, związał się ze środowiskiem intelektualnym Zalewa i niewątpliwie korzystał z tamtejszego księgozbioru. </a:t>
            </a:r>
          </a:p>
        </p:txBody>
      </p:sp>
      <p:sp>
        <p:nvSpPr>
          <p:cNvPr id="4" name="Przycisk akcji: Strona główna 3">
            <a:hlinkClick r:id="rId2" action="ppaction://hlinksldjump" highlightClick="1"/>
          </p:cNvPr>
          <p:cNvSpPr/>
          <p:nvPr/>
        </p:nvSpPr>
        <p:spPr>
          <a:xfrm>
            <a:off x="7663439" y="4599544"/>
            <a:ext cx="368300" cy="368300"/>
          </a:xfrm>
          <a:prstGeom prst="actionButtonHome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Strzałka w prawo 4">
            <a:hlinkClick r:id="" action="ppaction://hlinkshowjump?jump=nextslide"/>
          </p:cNvPr>
          <p:cNvSpPr/>
          <p:nvPr/>
        </p:nvSpPr>
        <p:spPr>
          <a:xfrm>
            <a:off x="8283575" y="4686299"/>
            <a:ext cx="307976" cy="252625"/>
          </a:xfrm>
          <a:prstGeom prst="rightArrow">
            <a:avLst/>
          </a:prstGeom>
          <a:ln w="127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649" y="2203450"/>
            <a:ext cx="3062774" cy="1244600"/>
          </a:xfrm>
          <a:prstGeom prst="rect">
            <a:avLst/>
          </a:prstGeom>
          <a:ln w="88900" cap="sq" cmpd="thickThin">
            <a:solidFill>
              <a:schemeClr val="accent1">
                <a:lumMod val="9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pole tekstowe 6"/>
          <p:cNvSpPr txBox="1"/>
          <p:nvPr/>
        </p:nvSpPr>
        <p:spPr>
          <a:xfrm>
            <a:off x="4959349" y="4625026"/>
            <a:ext cx="135255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300" dirty="0">
                <a:latin typeface="Georgia" pitchFamily="18" charset="0"/>
                <a:hlinkClick r:id="rId4" action="ppaction://hlinksldjump"/>
              </a:rPr>
              <a:t>Więcej tutaj</a:t>
            </a:r>
            <a:endParaRPr lang="pl-PL" sz="1300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7519382"/>
      </p:ext>
    </p:extLst>
  </p:cSld>
  <p:clrMapOvr>
    <a:masterClrMapping/>
  </p:clrMapOvr>
  <p:transition spd="slow" advClick="0">
    <p:dissolv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 rot="-696">
            <a:off x="730246" y="191887"/>
            <a:ext cx="7435851" cy="816033"/>
          </a:xfrm>
        </p:spPr>
        <p:txBody>
          <a:bodyPr/>
          <a:lstStyle/>
          <a:p>
            <a:r>
              <a:rPr lang="pl-PL" sz="2800" spc="300" dirty="0">
                <a:solidFill>
                  <a:srgbClr val="4F493D"/>
                </a:solidFill>
                <a:latin typeface="Georgia" pitchFamily="18" charset="0"/>
              </a:rPr>
              <a:t>JARNOŁTOWO</a:t>
            </a:r>
            <a:endParaRPr lang="pl-PL" sz="3600" dirty="0"/>
          </a:p>
        </p:txBody>
      </p:sp>
      <p:sp>
        <p:nvSpPr>
          <p:cNvPr id="3" name="pole tekstowe 2"/>
          <p:cNvSpPr txBox="1"/>
          <p:nvPr/>
        </p:nvSpPr>
        <p:spPr>
          <a:xfrm>
            <a:off x="650821" y="890065"/>
            <a:ext cx="7196768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100" i="1" dirty="0">
                <a:latin typeface="Georgia" pitchFamily="18" charset="0"/>
              </a:rPr>
              <a:t>W Jarnołtowie przygotował wszak swą dysertację doktorską O ogniu (De </a:t>
            </a:r>
            <a:r>
              <a:rPr lang="pl-PL" sz="1100" i="1" dirty="0" err="1">
                <a:latin typeface="Georgia" pitchFamily="18" charset="0"/>
              </a:rPr>
              <a:t>ignis</a:t>
            </a:r>
            <a:r>
              <a:rPr lang="pl-PL" sz="1100" i="1" dirty="0">
                <a:latin typeface="Georgia" pitchFamily="18" charset="0"/>
              </a:rPr>
              <a:t>, 1755). Sam Kant wspominał później, że miał duże trudności z objaśnianiem </a:t>
            </a:r>
            <a:r>
              <a:rPr lang="pl-PL" sz="1100" i="1" dirty="0" smtClean="0">
                <a:latin typeface="Georgia" pitchFamily="18" charset="0"/>
              </a:rPr>
              <a:t>dzieciom różnych </a:t>
            </a:r>
            <a:r>
              <a:rPr lang="pl-PL" sz="1100" i="1" dirty="0">
                <a:latin typeface="Georgia" pitchFamily="18" charset="0"/>
              </a:rPr>
              <a:t>pojęć abstrakcyjnych w sposób przystępny, dostosowany do ich możliwości percepcyjnych. Niemniej okres jarnołtowski przyniósł mu sporo doświadczeń z zakresu pedagogiki. Uważał, że dzieciom należy wpajać poczucie obowiązku i wewnętrzną dyscyplinę, że nauczyciele winni dostrzegać w nich różnorodne uzdolnienia (np. muzyczne) i w odpowiedni sposób je rozwijać. Opowiadał się też za umiejętnym moralizowaniem wychowanków.</a:t>
            </a:r>
          </a:p>
          <a:p>
            <a:pPr>
              <a:lnSpc>
                <a:spcPct val="150000"/>
              </a:lnSpc>
            </a:pPr>
            <a:r>
              <a:rPr lang="pl-PL" sz="1100" i="1" dirty="0">
                <a:latin typeface="Georgia" pitchFamily="18" charset="0"/>
              </a:rPr>
              <a:t>Wbrew samokrytycznej ocenie działalności pedagogicznej w Jarnołtowie, Kant rozumiał dusze dzieci i dzięki temu zaskarbił sobie ich przyjaźń na całe życie. Zarówno ojciec, major von </a:t>
            </a:r>
            <a:r>
              <a:rPr lang="pl-PL" sz="1100" i="1" dirty="0" err="1">
                <a:latin typeface="Georgia" pitchFamily="18" charset="0"/>
              </a:rPr>
              <a:t>Hülsen</a:t>
            </a:r>
            <a:r>
              <a:rPr lang="pl-PL" sz="1100" i="1" dirty="0">
                <a:latin typeface="Georgia" pitchFamily="18" charset="0"/>
              </a:rPr>
              <a:t>, jak i jego synowie przez długie lata utrzymywali z nim kontakty korespondencyjne, a jeden z nich, Johann, zapisawszy się w 1762 roku na Uniwersytet Królewiecki, był jego pensjonariuszem. I choć obaj synowie zrobili kariery wojskowe, wsławili się jednak czymś innym. Otóż na przełomie XVIII i XIX wieku, a więc jeszcze przed edyktem z 1807 roku, niewątpliwie pod wpływem moralnych nauk swojego nauczyciela, nadali swoim poddanym wolność osobistą. Za czyn ten ród </a:t>
            </a:r>
            <a:r>
              <a:rPr lang="pl-PL" sz="1100" i="1" dirty="0" err="1">
                <a:latin typeface="Georgia" pitchFamily="18" charset="0"/>
              </a:rPr>
              <a:t>Hülsenów</a:t>
            </a:r>
            <a:r>
              <a:rPr lang="pl-PL" sz="1100" i="1" dirty="0">
                <a:latin typeface="Georgia" pitchFamily="18" charset="0"/>
              </a:rPr>
              <a:t> został nagrodzony przez Fryderyka Wilhelma III dziedzicznym tytułem hrabiowskim (in </a:t>
            </a:r>
            <a:r>
              <a:rPr lang="pl-PL" sz="1100" i="1" dirty="0" err="1">
                <a:latin typeface="Georgia" pitchFamily="18" charset="0"/>
              </a:rPr>
              <a:t>Grafenstand</a:t>
            </a:r>
            <a:r>
              <a:rPr lang="pl-PL" sz="1100" i="1" dirty="0">
                <a:latin typeface="Georgia" pitchFamily="18" charset="0"/>
              </a:rPr>
              <a:t> </a:t>
            </a:r>
            <a:r>
              <a:rPr lang="pl-PL" sz="1100" i="1" dirty="0" err="1">
                <a:latin typeface="Georgia" pitchFamily="18" charset="0"/>
              </a:rPr>
              <a:t>versetzt</a:t>
            </a:r>
            <a:r>
              <a:rPr lang="pl-PL" sz="1100" i="1" dirty="0">
                <a:latin typeface="Georgia" pitchFamily="18" charset="0"/>
              </a:rPr>
              <a:t>).</a:t>
            </a:r>
          </a:p>
        </p:txBody>
      </p:sp>
      <p:sp>
        <p:nvSpPr>
          <p:cNvPr id="4" name="Przycisk akcji: Strona główna 3">
            <a:hlinkClick r:id="rId2" action="ppaction://hlinksldjump" highlightClick="1"/>
          </p:cNvPr>
          <p:cNvSpPr/>
          <p:nvPr/>
        </p:nvSpPr>
        <p:spPr>
          <a:xfrm>
            <a:off x="7663439" y="4599544"/>
            <a:ext cx="368300" cy="368300"/>
          </a:xfrm>
          <a:prstGeom prst="actionButtonHome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Obraz 6" descr="Obraz zawierający szkic&#10;&#10;Opis wygenerowany automatycznie">
            <a:hlinkHover r:id="" action="ppaction://hlinkshowjump?jump=nextslide"/>
            <a:extLst>
              <a:ext uri="{FF2B5EF4-FFF2-40B4-BE49-F238E27FC236}">
                <a16:creationId xmlns="" xmlns:a16="http://schemas.microsoft.com/office/drawing/2014/main" id="{57983CB5-845D-F08C-72E5-A86AA1850C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13161" y="4439730"/>
            <a:ext cx="642938" cy="614363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="" xmlns:a16="http://schemas.microsoft.com/office/drawing/2014/main" id="{92E85D43-3AF1-4E71-19AF-9DB61C89C951}"/>
              </a:ext>
            </a:extLst>
          </p:cNvPr>
          <p:cNvSpPr txBox="1"/>
          <p:nvPr/>
        </p:nvSpPr>
        <p:spPr>
          <a:xfrm>
            <a:off x="3679924" y="4652059"/>
            <a:ext cx="12382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latin typeface="Georgia" pitchFamily="18" charset="0"/>
                <a:sym typeface="Symbol"/>
              </a:rPr>
              <a:t> </a:t>
            </a:r>
            <a:r>
              <a:rPr lang="pl-PL" sz="1000" dirty="0">
                <a:latin typeface="Georgia" pitchFamily="18" charset="0"/>
              </a:rPr>
              <a:t>Złap cytat </a:t>
            </a:r>
            <a:r>
              <a:rPr lang="pl-PL" sz="1000" dirty="0">
                <a:latin typeface="Georgia" pitchFamily="18" charset="0"/>
                <a:sym typeface="Wingdings" pitchFamily="2" charset="2"/>
              </a:rPr>
              <a:t></a:t>
            </a:r>
            <a:endParaRPr lang="pl-PL" sz="1000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2655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spd="slow" advClick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 rot="-696">
            <a:off x="730246" y="191887"/>
            <a:ext cx="7435851" cy="816033"/>
          </a:xfrm>
        </p:spPr>
        <p:txBody>
          <a:bodyPr/>
          <a:lstStyle/>
          <a:p>
            <a:r>
              <a:rPr lang="pl-PL" sz="2800" spc="300" dirty="0">
                <a:solidFill>
                  <a:srgbClr val="4F493D"/>
                </a:solidFill>
                <a:latin typeface="Georgia" pitchFamily="18" charset="0"/>
              </a:rPr>
              <a:t>JARNOŁTOWO</a:t>
            </a:r>
            <a:endParaRPr lang="pl-PL" sz="3600" dirty="0"/>
          </a:p>
        </p:txBody>
      </p:sp>
      <p:sp>
        <p:nvSpPr>
          <p:cNvPr id="3" name="pole tekstowe 2"/>
          <p:cNvSpPr txBox="1"/>
          <p:nvPr/>
        </p:nvSpPr>
        <p:spPr>
          <a:xfrm>
            <a:off x="650821" y="890065"/>
            <a:ext cx="7196768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100" i="1" dirty="0">
                <a:latin typeface="Georgia" pitchFamily="18" charset="0"/>
              </a:rPr>
              <a:t>W Jarnołtowie przygotował wszak swą dysertację doktorską O ogniu (De </a:t>
            </a:r>
            <a:r>
              <a:rPr lang="pl-PL" sz="1100" i="1" dirty="0" err="1">
                <a:latin typeface="Georgia" pitchFamily="18" charset="0"/>
              </a:rPr>
              <a:t>ignis</a:t>
            </a:r>
            <a:r>
              <a:rPr lang="pl-PL" sz="1100" i="1" dirty="0">
                <a:latin typeface="Georgia" pitchFamily="18" charset="0"/>
              </a:rPr>
              <a:t>, 1755). Sam Kant wspominał później, że miał duże trudności z objaśnianiem </a:t>
            </a:r>
            <a:r>
              <a:rPr lang="pl-PL" sz="1100" i="1" dirty="0" smtClean="0">
                <a:latin typeface="Georgia" pitchFamily="18" charset="0"/>
              </a:rPr>
              <a:t>dzieciom różnych </a:t>
            </a:r>
            <a:r>
              <a:rPr lang="pl-PL" sz="1100" i="1" dirty="0">
                <a:latin typeface="Georgia" pitchFamily="18" charset="0"/>
              </a:rPr>
              <a:t>pojęć abstrakcyjnych w sposób przystępny, dostosowany do ich możliwości percepcyjnych. Niemniej okres jarnołtowski przyniósł mu sporo doświadczeń z zakresu pedagogiki. Uważał, że dzieciom należy wpajać poczucie obowiązku i wewnętrzną dyscyplinę, że nauczyciele winni dostrzegać w nich różnorodne uzdolnienia (np. muzyczne) i w odpowiedni sposób je rozwijać. Opowiadał się też za umiejętnym moralizowaniem wychowanków.</a:t>
            </a:r>
          </a:p>
          <a:p>
            <a:pPr>
              <a:lnSpc>
                <a:spcPct val="150000"/>
              </a:lnSpc>
            </a:pPr>
            <a:r>
              <a:rPr lang="pl-PL" sz="1100" i="1" dirty="0">
                <a:latin typeface="Georgia" pitchFamily="18" charset="0"/>
              </a:rPr>
              <a:t>Wbrew samokrytycznej ocenie działalności pedagogicznej w Jarnołtowie, Kant rozumiał dusze dzieci i dzięki temu zaskarbił sobie ich przyjaźń na całe życie. Zarówno ojciec, major von </a:t>
            </a:r>
            <a:r>
              <a:rPr lang="pl-PL" sz="1100" i="1" dirty="0" err="1">
                <a:latin typeface="Georgia" pitchFamily="18" charset="0"/>
              </a:rPr>
              <a:t>Hülsen</a:t>
            </a:r>
            <a:r>
              <a:rPr lang="pl-PL" sz="1100" i="1" dirty="0">
                <a:latin typeface="Georgia" pitchFamily="18" charset="0"/>
              </a:rPr>
              <a:t>, jak i jego synowie przez długie lata utrzymywali z nim kontakty korespondencyjne, a jeden z nich, Johann, zapisawszy się w 1762 roku na Uniwersytet Królewiecki, był jego pensjonariuszem. I choć obaj synowie zrobili kariery wojskowe, wsławili się jednak czymś innym. Otóż na przełomie XVIII i XIX wieku, a więc jeszcze przed edyktem z 1807 roku, niewątpliwie pod wpływem moralnych nauk swojego nauczyciela, nadali swoim poddanym wolność osobistą. Za czyn ten ród </a:t>
            </a:r>
            <a:r>
              <a:rPr lang="pl-PL" sz="1100" i="1" dirty="0" err="1">
                <a:latin typeface="Georgia" pitchFamily="18" charset="0"/>
              </a:rPr>
              <a:t>Hülsenów</a:t>
            </a:r>
            <a:r>
              <a:rPr lang="pl-PL" sz="1100" i="1" dirty="0">
                <a:latin typeface="Georgia" pitchFamily="18" charset="0"/>
              </a:rPr>
              <a:t> został nagrodzony przez Fryderyka Wilhelma III dziedzicznym tytułem hrabiowskim (in </a:t>
            </a:r>
            <a:r>
              <a:rPr lang="pl-PL" sz="1100" i="1" dirty="0" err="1">
                <a:latin typeface="Georgia" pitchFamily="18" charset="0"/>
              </a:rPr>
              <a:t>Grafenstand</a:t>
            </a:r>
            <a:r>
              <a:rPr lang="pl-PL" sz="1100" i="1" dirty="0">
                <a:latin typeface="Georgia" pitchFamily="18" charset="0"/>
              </a:rPr>
              <a:t> </a:t>
            </a:r>
            <a:r>
              <a:rPr lang="pl-PL" sz="1100" i="1" dirty="0" err="1">
                <a:latin typeface="Georgia" pitchFamily="18" charset="0"/>
              </a:rPr>
              <a:t>versetzt</a:t>
            </a:r>
            <a:r>
              <a:rPr lang="pl-PL" sz="1100" i="1" dirty="0">
                <a:latin typeface="Georgia" pitchFamily="18" charset="0"/>
              </a:rPr>
              <a:t>).</a:t>
            </a:r>
          </a:p>
        </p:txBody>
      </p:sp>
      <p:sp>
        <p:nvSpPr>
          <p:cNvPr id="4" name="Przycisk akcji: Strona główna 3">
            <a:hlinkClick r:id="rId2" action="ppaction://hlinksldjump" highlightClick="1"/>
          </p:cNvPr>
          <p:cNvSpPr/>
          <p:nvPr/>
        </p:nvSpPr>
        <p:spPr>
          <a:xfrm>
            <a:off x="7663439" y="4599544"/>
            <a:ext cx="368300" cy="3683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Obraz 6" descr="Obraz zawierający szkic&#10;&#10;Opis wygenerowany automatycznie">
            <a:hlinkHover r:id="" action="ppaction://hlinkshowjump?jump=nextslide"/>
            <a:extLst>
              <a:ext uri="{FF2B5EF4-FFF2-40B4-BE49-F238E27FC236}">
                <a16:creationId xmlns="" xmlns:a16="http://schemas.microsoft.com/office/drawing/2014/main" id="{57983CB5-845D-F08C-72E5-A86AA1850C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02114" y="4472079"/>
            <a:ext cx="642938" cy="61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436400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 rot="-696">
            <a:off x="730246" y="191887"/>
            <a:ext cx="7435851" cy="816033"/>
          </a:xfrm>
        </p:spPr>
        <p:txBody>
          <a:bodyPr/>
          <a:lstStyle/>
          <a:p>
            <a:r>
              <a:rPr lang="pl-PL" sz="2800" spc="300" dirty="0">
                <a:solidFill>
                  <a:srgbClr val="4F493D"/>
                </a:solidFill>
                <a:latin typeface="Georgia" pitchFamily="18" charset="0"/>
              </a:rPr>
              <a:t>JARNOŁTOWO</a:t>
            </a:r>
            <a:endParaRPr lang="pl-PL" sz="3600" dirty="0"/>
          </a:p>
        </p:txBody>
      </p:sp>
      <p:sp>
        <p:nvSpPr>
          <p:cNvPr id="3" name="pole tekstowe 2"/>
          <p:cNvSpPr txBox="1"/>
          <p:nvPr/>
        </p:nvSpPr>
        <p:spPr>
          <a:xfrm>
            <a:off x="650821" y="890065"/>
            <a:ext cx="7196768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100" i="1" dirty="0">
                <a:latin typeface="Georgia" pitchFamily="18" charset="0"/>
              </a:rPr>
              <a:t>W Jarnołtowie przygotował wszak swą dysertację doktorską O ogniu (De </a:t>
            </a:r>
            <a:r>
              <a:rPr lang="pl-PL" sz="1100" i="1" dirty="0" err="1">
                <a:latin typeface="Georgia" pitchFamily="18" charset="0"/>
              </a:rPr>
              <a:t>ignis</a:t>
            </a:r>
            <a:r>
              <a:rPr lang="pl-PL" sz="1100" i="1" dirty="0">
                <a:latin typeface="Georgia" pitchFamily="18" charset="0"/>
              </a:rPr>
              <a:t>, 1755). Sam Kant wspominał później, że miał duże trudności z objaśnianiem </a:t>
            </a:r>
            <a:r>
              <a:rPr lang="pl-PL" sz="1100" i="1" dirty="0" smtClean="0">
                <a:latin typeface="Georgia" pitchFamily="18" charset="0"/>
              </a:rPr>
              <a:t>dzieciom różnych </a:t>
            </a:r>
            <a:r>
              <a:rPr lang="pl-PL" sz="1100" i="1" dirty="0">
                <a:latin typeface="Georgia" pitchFamily="18" charset="0"/>
              </a:rPr>
              <a:t>pojęć abstrakcyjnych w sposób przystępny, dostosowany do ich możliwości percepcyjnych. Niemniej okres jarnołtowski przyniósł mu sporo doświadczeń z zakresu pedagogiki. Uważał, że dzieciom należy wpajać poczucie obowiązku i wewnętrzną dyscyplinę, że nauczyciele winni dostrzegać w nich różnorodne uzdolnienia (np. muzyczne) i w odpowiedni sposób je rozwijać. Opowiadał się też za umiejętnym moralizowaniem wychowanków.</a:t>
            </a:r>
          </a:p>
          <a:p>
            <a:pPr>
              <a:lnSpc>
                <a:spcPct val="150000"/>
              </a:lnSpc>
            </a:pPr>
            <a:r>
              <a:rPr lang="pl-PL" sz="1100" i="1" dirty="0">
                <a:latin typeface="Georgia" pitchFamily="18" charset="0"/>
              </a:rPr>
              <a:t>Wbrew samokrytycznej ocenie działalności pedagogicznej w Jarnołtowie, Kant rozumiał dusze dzieci i dzięki temu zaskarbił sobie ich przyjaźń na całe życie. Zarówno ojciec, major von </a:t>
            </a:r>
            <a:r>
              <a:rPr lang="pl-PL" sz="1100" i="1" dirty="0" err="1">
                <a:latin typeface="Georgia" pitchFamily="18" charset="0"/>
              </a:rPr>
              <a:t>Hülsen</a:t>
            </a:r>
            <a:r>
              <a:rPr lang="pl-PL" sz="1100" i="1" dirty="0">
                <a:latin typeface="Georgia" pitchFamily="18" charset="0"/>
              </a:rPr>
              <a:t>, jak i jego synowie przez długie lata utrzymywali z nim kontakty korespondencyjne, a jeden z nich, Johann, zapisawszy się w 1762 roku na Uniwersytet Królewiecki, był jego pensjonariuszem. I choć obaj synowie zrobili kariery wojskowe, wsławili się jednak czymś innym. Otóż na przełomie XVIII i XIX wieku, a więc jeszcze przed edyktem z 1807 roku, niewątpliwie pod wpływem moralnych nauk swojego nauczyciela, nadali swoim poddanym wolność osobistą. Za czyn ten ród </a:t>
            </a:r>
            <a:r>
              <a:rPr lang="pl-PL" sz="1100" i="1" dirty="0" err="1">
                <a:latin typeface="Georgia" pitchFamily="18" charset="0"/>
              </a:rPr>
              <a:t>Hülsenów</a:t>
            </a:r>
            <a:r>
              <a:rPr lang="pl-PL" sz="1100" i="1" dirty="0">
                <a:latin typeface="Georgia" pitchFamily="18" charset="0"/>
              </a:rPr>
              <a:t> został nagrodzony przez Fryderyka Wilhelma III dziedzicznym tytułem hrabiowskim (in </a:t>
            </a:r>
            <a:r>
              <a:rPr lang="pl-PL" sz="1100" i="1" dirty="0" err="1">
                <a:latin typeface="Georgia" pitchFamily="18" charset="0"/>
              </a:rPr>
              <a:t>Grafenstand</a:t>
            </a:r>
            <a:r>
              <a:rPr lang="pl-PL" sz="1100" i="1" dirty="0">
                <a:latin typeface="Georgia" pitchFamily="18" charset="0"/>
              </a:rPr>
              <a:t> </a:t>
            </a:r>
            <a:r>
              <a:rPr lang="pl-PL" sz="1100" i="1" dirty="0" err="1">
                <a:latin typeface="Georgia" pitchFamily="18" charset="0"/>
              </a:rPr>
              <a:t>versetzt</a:t>
            </a:r>
            <a:r>
              <a:rPr lang="pl-PL" sz="1100" i="1" dirty="0">
                <a:latin typeface="Georgia" pitchFamily="18" charset="0"/>
              </a:rPr>
              <a:t>).</a:t>
            </a:r>
          </a:p>
        </p:txBody>
      </p:sp>
      <p:sp>
        <p:nvSpPr>
          <p:cNvPr id="4" name="Przycisk akcji: Strona główna 3">
            <a:hlinkClick r:id="rId2" action="ppaction://hlinksldjump" highlightClick="1"/>
          </p:cNvPr>
          <p:cNvSpPr/>
          <p:nvPr/>
        </p:nvSpPr>
        <p:spPr>
          <a:xfrm>
            <a:off x="7663439" y="4599544"/>
            <a:ext cx="368300" cy="368300"/>
          </a:xfrm>
          <a:prstGeom prst="actionButtonHome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Strzałka w prawo 4">
            <a:hlinkClick r:id="rId3" action="ppaction://hlinksldjump"/>
          </p:cNvPr>
          <p:cNvSpPr/>
          <p:nvPr/>
        </p:nvSpPr>
        <p:spPr>
          <a:xfrm>
            <a:off x="8283575" y="4686299"/>
            <a:ext cx="307976" cy="252625"/>
          </a:xfrm>
          <a:prstGeom prst="rightArrow">
            <a:avLst/>
          </a:prstGeom>
          <a:ln w="127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7" name="Obraz 6" descr="Obraz zawierający szkic&#10;&#10;Opis wygenerowany automatycznie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57983CB5-845D-F08C-72E5-A86AA1850C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98765" y="2833060"/>
            <a:ext cx="642938" cy="61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466697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zycisk akcji: Strona główna 3">
            <a:hlinkClick r:id="rId2" action="ppaction://hlinksldjump" highlightClick="1"/>
          </p:cNvPr>
          <p:cNvSpPr/>
          <p:nvPr/>
        </p:nvSpPr>
        <p:spPr>
          <a:xfrm>
            <a:off x="7663439" y="4599544"/>
            <a:ext cx="368300" cy="3683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Strzałka w prawo 4">
            <a:hlinkClick r:id="" action="ppaction://hlinkshowjump?jump=nextslide"/>
          </p:cNvPr>
          <p:cNvSpPr/>
          <p:nvPr/>
        </p:nvSpPr>
        <p:spPr>
          <a:xfrm>
            <a:off x="8283575" y="4686299"/>
            <a:ext cx="307976" cy="252625"/>
          </a:xfrm>
          <a:prstGeom prst="rightArrow">
            <a:avLst/>
          </a:prstGeom>
          <a:ln w="127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0" name="Obraz 9" descr="Obraz zawierający tekst, obraz, sztuka, rysowanie&#10;&#10;Opis wygenerowany automatycznie">
            <a:extLst>
              <a:ext uri="{FF2B5EF4-FFF2-40B4-BE49-F238E27FC236}">
                <a16:creationId xmlns="" xmlns:a16="http://schemas.microsoft.com/office/drawing/2014/main" id="{8B30D53F-5370-52BF-2ADC-2C1EDCAC80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9043" y="856172"/>
            <a:ext cx="4640859" cy="373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650382"/>
      </p:ext>
    </p:extLst>
  </p:cSld>
  <p:clrMapOvr>
    <a:masterClrMapping/>
  </p:clrMapOvr>
  <p:transition spd="slow" advClick="0">
    <p:dissolv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 rot="-696">
            <a:off x="730246" y="191887"/>
            <a:ext cx="7435851" cy="816033"/>
          </a:xfrm>
        </p:spPr>
        <p:txBody>
          <a:bodyPr/>
          <a:lstStyle/>
          <a:p>
            <a:r>
              <a:rPr lang="pl-PL" sz="2800" spc="300" dirty="0">
                <a:solidFill>
                  <a:srgbClr val="4F493D"/>
                </a:solidFill>
                <a:latin typeface="Georgia" pitchFamily="18" charset="0"/>
              </a:rPr>
              <a:t>IŁAWA</a:t>
            </a:r>
            <a:endParaRPr lang="pl-PL" sz="3600" dirty="0"/>
          </a:p>
        </p:txBody>
      </p:sp>
      <p:sp>
        <p:nvSpPr>
          <p:cNvPr id="3" name="pole tekstowe 2"/>
          <p:cNvSpPr txBox="1"/>
          <p:nvPr/>
        </p:nvSpPr>
        <p:spPr>
          <a:xfrm>
            <a:off x="790521" y="1080565"/>
            <a:ext cx="3654479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300" dirty="0">
                <a:latin typeface="Georgia" pitchFamily="18" charset="0"/>
              </a:rPr>
              <a:t>Tutaj wprawdzie Kant nie dotarł (choć się otarł i kto wie...), ale to właśnie grupa z tego pięknego miasta wykonała niniejszą prezentację. Mrużąc nieco oko, nazwaliśmy się „Kantyna”.</a:t>
            </a:r>
          </a:p>
          <a:p>
            <a:pPr>
              <a:lnSpc>
                <a:spcPct val="150000"/>
              </a:lnSpc>
            </a:pPr>
            <a:r>
              <a:rPr lang="pl-PL" sz="1300" dirty="0">
                <a:latin typeface="Georgia" pitchFamily="18" charset="0"/>
              </a:rPr>
              <a:t>W składzie:</a:t>
            </a:r>
          </a:p>
        </p:txBody>
      </p:sp>
      <p:sp>
        <p:nvSpPr>
          <p:cNvPr id="4" name="Przycisk akcji: Strona główna 3">
            <a:hlinkClick r:id="rId2" action="ppaction://hlinksldjump" highlightClick="1"/>
          </p:cNvPr>
          <p:cNvSpPr/>
          <p:nvPr/>
        </p:nvSpPr>
        <p:spPr>
          <a:xfrm>
            <a:off x="7663439" y="4599544"/>
            <a:ext cx="368300" cy="368300"/>
          </a:xfrm>
          <a:prstGeom prst="actionButtonHome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Strzałka w prawo 4">
            <a:hlinkClick r:id="" action="ppaction://hlinkshowjump?jump=nextslide"/>
          </p:cNvPr>
          <p:cNvSpPr/>
          <p:nvPr/>
        </p:nvSpPr>
        <p:spPr>
          <a:xfrm>
            <a:off x="8283575" y="4686299"/>
            <a:ext cx="307976" cy="252625"/>
          </a:xfrm>
          <a:prstGeom prst="rightArrow">
            <a:avLst/>
          </a:prstGeom>
          <a:ln w="127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577" y="1080565"/>
            <a:ext cx="2127559" cy="2918099"/>
          </a:xfrm>
          <a:prstGeom prst="rect">
            <a:avLst/>
          </a:prstGeom>
          <a:ln w="88900" cap="sq" cmpd="thickThin">
            <a:solidFill>
              <a:schemeClr val="accent1">
                <a:lumMod val="9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pole tekstowe 6"/>
          <p:cNvSpPr txBox="1"/>
          <p:nvPr/>
        </p:nvSpPr>
        <p:spPr>
          <a:xfrm>
            <a:off x="4863089" y="4177947"/>
            <a:ext cx="2800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l-PL" sz="1200" i="1" dirty="0">
                <a:latin typeface="Georgia" pitchFamily="18" charset="0"/>
              </a:rPr>
              <a:t>Jedna z grafik Roberta </a:t>
            </a:r>
            <a:r>
              <a:rPr lang="pl-PL" sz="1200" i="1" dirty="0" err="1">
                <a:latin typeface="Georgia" pitchFamily="18" charset="0"/>
              </a:rPr>
              <a:t>Budzinskiego</a:t>
            </a:r>
            <a:r>
              <a:rPr lang="pl-PL" sz="1200" i="1" dirty="0">
                <a:latin typeface="Georgia" pitchFamily="18" charset="0"/>
              </a:rPr>
              <a:t> ze zbiorów Witolda </a:t>
            </a:r>
            <a:r>
              <a:rPr lang="pl-PL" sz="1200" i="1" dirty="0" err="1">
                <a:latin typeface="Georgia" pitchFamily="18" charset="0"/>
              </a:rPr>
              <a:t>Olbrysia</a:t>
            </a:r>
            <a:r>
              <a:rPr lang="pl-PL" sz="1200" i="1" dirty="0">
                <a:latin typeface="Georgia" pitchFamily="18" charset="0"/>
              </a:rPr>
              <a:t>.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790521" y="3105150"/>
            <a:ext cx="20384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l-PL" sz="1200" dirty="0">
                <a:latin typeface="Georgia" pitchFamily="18" charset="0"/>
              </a:rPr>
              <a:t>Nauczyciele:</a:t>
            </a:r>
          </a:p>
          <a:p>
            <a:pPr>
              <a:spcAft>
                <a:spcPts val="600"/>
              </a:spcAft>
            </a:pPr>
            <a:r>
              <a:rPr lang="pl-PL" sz="1200" dirty="0">
                <a:latin typeface="Georgia" pitchFamily="18" charset="0"/>
              </a:rPr>
              <a:t>Anna Jankowska</a:t>
            </a:r>
          </a:p>
          <a:p>
            <a:pPr>
              <a:spcAft>
                <a:spcPts val="600"/>
              </a:spcAft>
            </a:pPr>
            <a:r>
              <a:rPr lang="pl-PL" sz="1200" dirty="0">
                <a:latin typeface="Georgia" pitchFamily="18" charset="0"/>
              </a:rPr>
              <a:t>Natalia Przybyła</a:t>
            </a:r>
          </a:p>
          <a:p>
            <a:pPr>
              <a:spcAft>
                <a:spcPts val="600"/>
              </a:spcAft>
            </a:pPr>
            <a:r>
              <a:rPr lang="pl-PL" sz="1200" dirty="0">
                <a:latin typeface="Georgia" pitchFamily="18" charset="0"/>
              </a:rPr>
              <a:t>Grzegorz Olszlegier</a:t>
            </a:r>
          </a:p>
          <a:p>
            <a:pPr>
              <a:spcAft>
                <a:spcPts val="600"/>
              </a:spcAft>
            </a:pPr>
            <a:r>
              <a:rPr lang="pl-PL" sz="1200" dirty="0">
                <a:latin typeface="Georgia" pitchFamily="18" charset="0"/>
              </a:rPr>
              <a:t>Krzysztof Tomaszewski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2617760" y="3130710"/>
            <a:ext cx="203840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l-PL" sz="1200" dirty="0">
                <a:latin typeface="Georgia" pitchFamily="18" charset="0"/>
              </a:rPr>
              <a:t>Uczniowie :</a:t>
            </a:r>
          </a:p>
          <a:p>
            <a:pPr>
              <a:spcAft>
                <a:spcPts val="600"/>
              </a:spcAft>
            </a:pPr>
            <a:r>
              <a:rPr lang="pl-PL" sz="1200" dirty="0">
                <a:latin typeface="Georgia" pitchFamily="18" charset="0"/>
              </a:rPr>
              <a:t>Adrian Czapliński</a:t>
            </a:r>
          </a:p>
          <a:p>
            <a:pPr>
              <a:spcAft>
                <a:spcPts val="600"/>
              </a:spcAft>
            </a:pPr>
            <a:r>
              <a:rPr lang="pl-PL" sz="1200" dirty="0">
                <a:latin typeface="Georgia" pitchFamily="18" charset="0"/>
              </a:rPr>
              <a:t>Krzesimir Gromadka</a:t>
            </a:r>
          </a:p>
          <a:p>
            <a:pPr>
              <a:spcAft>
                <a:spcPts val="600"/>
              </a:spcAft>
            </a:pPr>
            <a:r>
              <a:rPr lang="pl-PL" sz="1200" dirty="0">
                <a:latin typeface="Georgia" pitchFamily="18" charset="0"/>
              </a:rPr>
              <a:t>Hubert Kowalski</a:t>
            </a:r>
          </a:p>
          <a:p>
            <a:pPr>
              <a:spcAft>
                <a:spcPts val="600"/>
              </a:spcAft>
            </a:pPr>
            <a:r>
              <a:rPr lang="pl-PL" sz="1200" dirty="0">
                <a:latin typeface="Georgia" pitchFamily="18" charset="0"/>
              </a:rPr>
              <a:t>Norbert </a:t>
            </a:r>
            <a:r>
              <a:rPr lang="pl-PL" sz="1200" dirty="0" err="1">
                <a:latin typeface="Georgia" pitchFamily="18" charset="0"/>
              </a:rPr>
              <a:t>Wardowski</a:t>
            </a:r>
            <a:endParaRPr lang="pl-PL" sz="1200" dirty="0">
              <a:latin typeface="Georgia" pitchFamily="18" charset="0"/>
            </a:endParaRPr>
          </a:p>
          <a:p>
            <a:pPr>
              <a:spcAft>
                <a:spcPts val="600"/>
              </a:spcAft>
            </a:pPr>
            <a:r>
              <a:rPr lang="pl-PL" sz="1200" dirty="0">
                <a:latin typeface="Georgia" pitchFamily="18" charset="0"/>
              </a:rPr>
              <a:t>Marcel Wilk</a:t>
            </a:r>
          </a:p>
          <a:p>
            <a:pPr>
              <a:spcAft>
                <a:spcPts val="600"/>
              </a:spcAft>
            </a:pPr>
            <a:r>
              <a:rPr lang="pl-PL" sz="1200" dirty="0">
                <a:latin typeface="Georgia" pitchFamily="18" charset="0"/>
              </a:rPr>
              <a:t>Dominik Witkowski</a:t>
            </a:r>
          </a:p>
        </p:txBody>
      </p:sp>
    </p:spTree>
    <p:extLst>
      <p:ext uri="{BB962C8B-B14F-4D97-AF65-F5344CB8AC3E}">
        <p14:creationId xmlns:p14="http://schemas.microsoft.com/office/powerpoint/2010/main" val="1387406156"/>
      </p:ext>
    </p:extLst>
  </p:cSld>
  <p:clrMapOvr>
    <a:masterClrMapping/>
  </p:clrMapOvr>
  <p:transition spd="slow" advClick="0">
    <p:dissolv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 rot="-696">
            <a:off x="966267" y="191896"/>
            <a:ext cx="6878773" cy="816033"/>
          </a:xfrm>
        </p:spPr>
        <p:txBody>
          <a:bodyPr/>
          <a:lstStyle/>
          <a:p>
            <a:r>
              <a:rPr lang="pl-PL" sz="2800" spc="300" dirty="0">
                <a:latin typeface="Georgia" pitchFamily="18" charset="0"/>
              </a:rPr>
              <a:t>ANEGDOTY</a:t>
            </a:r>
          </a:p>
        </p:txBody>
      </p:sp>
      <p:pic>
        <p:nvPicPr>
          <p:cNvPr id="5" name="Obraz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338" y="1792824"/>
            <a:ext cx="1680985" cy="1364400"/>
          </a:xfrm>
          <a:prstGeom prst="rect">
            <a:avLst/>
          </a:prstGeom>
        </p:spPr>
      </p:pic>
      <p:pic>
        <p:nvPicPr>
          <p:cNvPr id="6" name="Obraz 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651" y="2651900"/>
            <a:ext cx="1291231" cy="1364400"/>
          </a:xfrm>
          <a:prstGeom prst="rect">
            <a:avLst/>
          </a:prstGeom>
        </p:spPr>
      </p:pic>
      <p:pic>
        <p:nvPicPr>
          <p:cNvPr id="7" name="Obraz 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885" y="933450"/>
            <a:ext cx="1362130" cy="1364400"/>
          </a:xfrm>
          <a:prstGeom prst="rect">
            <a:avLst/>
          </a:prstGeom>
        </p:spPr>
      </p:pic>
      <p:pic>
        <p:nvPicPr>
          <p:cNvPr id="9" name="Obraz 8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323" y="933450"/>
            <a:ext cx="1382577" cy="1541574"/>
          </a:xfrm>
          <a:prstGeom prst="rect">
            <a:avLst/>
          </a:prstGeom>
        </p:spPr>
      </p:pic>
      <p:sp>
        <p:nvSpPr>
          <p:cNvPr id="8" name="Strzałka w prawo 7">
            <a:hlinkClick r:id="" action="ppaction://hlinkshowjump?jump=nextslide"/>
          </p:cNvPr>
          <p:cNvSpPr/>
          <p:nvPr/>
        </p:nvSpPr>
        <p:spPr>
          <a:xfrm>
            <a:off x="8283575" y="4686299"/>
            <a:ext cx="307976" cy="252625"/>
          </a:xfrm>
          <a:prstGeom prst="rightArrow">
            <a:avLst/>
          </a:prstGeom>
          <a:ln w="127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0" name="Prostokąt 9">
            <a:hlinkClick r:id="rId10" action="ppaction://hlinksldjump"/>
          </p:cNvPr>
          <p:cNvSpPr/>
          <p:nvPr/>
        </p:nvSpPr>
        <p:spPr>
          <a:xfrm>
            <a:off x="8190035" y="4373977"/>
            <a:ext cx="483407" cy="223346"/>
          </a:xfrm>
          <a:prstGeom prst="rect">
            <a:avLst/>
          </a:prstGeom>
          <a:ln w="127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600" dirty="0" smtClean="0">
                <a:latin typeface="Georgia" pitchFamily="18" charset="0"/>
                <a:sym typeface="Wingdings"/>
              </a:rPr>
              <a:t>Spis</a:t>
            </a:r>
            <a:br>
              <a:rPr lang="pl-PL" sz="600" dirty="0" smtClean="0">
                <a:latin typeface="Georgia" pitchFamily="18" charset="0"/>
                <a:sym typeface="Wingdings"/>
              </a:rPr>
            </a:br>
            <a:r>
              <a:rPr lang="pl-PL" sz="600" dirty="0" smtClean="0">
                <a:latin typeface="Georgia" pitchFamily="18" charset="0"/>
                <a:sym typeface="Wingdings"/>
              </a:rPr>
              <a:t>treści</a:t>
            </a:r>
            <a:endParaRPr lang="pl-PL" sz="600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184334"/>
      </p:ext>
    </p:extLst>
  </p:cSld>
  <p:clrMapOvr>
    <a:masterClrMapping/>
  </p:clrMapOvr>
  <p:transition spd="slow" advClick="0">
    <p:dissolv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 rot="-696">
            <a:off x="966267" y="191896"/>
            <a:ext cx="6878773" cy="816033"/>
          </a:xfrm>
        </p:spPr>
        <p:txBody>
          <a:bodyPr/>
          <a:lstStyle/>
          <a:p>
            <a:r>
              <a:rPr lang="pl-PL" sz="2800" spc="300" dirty="0">
                <a:latin typeface="Georgia" pitchFamily="18" charset="0"/>
              </a:rPr>
              <a:t>PUNKTUALNOŚĆ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60" y="1381125"/>
            <a:ext cx="1065025" cy="1066800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2276474" y="850017"/>
            <a:ext cx="551497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300" dirty="0">
                <a:latin typeface="Georgia" pitchFamily="18" charset="0"/>
              </a:rPr>
              <a:t>Faktem jest,  że Kant nigdy się nie ożenił, a jego spokój ducha i wierność swym przyzwyczajeniom były dla niego najważniejsze. Ceniona rutyna, stabilność przerodziły się w specyficzne poczucie czasu (wstawał o 5 rano,  brr...). To zaś w codzienne spacery tą samą trasą, z których słynął, ponoć pobudzające intelekt (patrz: perypatetycy).  Być może, ale dla postronnego obserwatora zdumiewająca była ich regularność i punktualność. Filozof wychodził o 15:30 i  trafiał codziennie w te same miejsca z dokładnością co do minuty. Wedle legendy mieszkańcy Królewca na tej podstawie regulowali zegarki. Był jeszcze spacer wieczorny, podobnie przewidywalny. 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590550" y="3040767"/>
            <a:ext cx="7496175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300" dirty="0">
                <a:latin typeface="Georgia" pitchFamily="18" charset="0"/>
              </a:rPr>
              <a:t>Jeśli uznać tę cechę za przywarę, jeszcze większą miał jego szkocki przyjaciel, Joseph Green - kupiec.</a:t>
            </a:r>
          </a:p>
          <a:p>
            <a:r>
              <a:rPr lang="pl-PL" sz="1300" dirty="0">
                <a:latin typeface="Georgia" pitchFamily="18" charset="0"/>
              </a:rPr>
              <a:t> Ten miał ambicję być punktualnym co do sekundy. Fragment procedury wychodzenia z domu – 7.45 zaczyna chodzić z zegarkiem w ręku tam i z powrotem po pokoju. 7:50 wkłada kapelusz – 7:55 wkłada rękawiczki  – 8:00 otwiera drzwi i wychodzi...</a:t>
            </a:r>
          </a:p>
          <a:p>
            <a:r>
              <a:rPr lang="pl-PL" sz="1300" dirty="0">
                <a:latin typeface="Georgia" pitchFamily="18" charset="0"/>
              </a:rPr>
              <a:t>Pewnego razu Kant spóźnił się na spotkanie z przyjacielem. O całą minutę. Green, mimo że już widział nadchodzącego przyjaciela, odjechał, mijając go z kamienną twarzą.</a:t>
            </a:r>
          </a:p>
          <a:p>
            <a:r>
              <a:rPr lang="pl-PL" sz="1300" dirty="0">
                <a:latin typeface="Georgia" pitchFamily="18" charset="0"/>
              </a:rPr>
              <a:t>I tak oto przechodzi się do legendy :)))</a:t>
            </a:r>
          </a:p>
        </p:txBody>
      </p:sp>
      <p:sp>
        <p:nvSpPr>
          <p:cNvPr id="11" name="Przycisk akcji: Strona główna 10">
            <a:hlinkClick r:id="rId3" action="ppaction://hlinksldjump" highlightClick="1"/>
          </p:cNvPr>
          <p:cNvSpPr/>
          <p:nvPr/>
        </p:nvSpPr>
        <p:spPr>
          <a:xfrm>
            <a:off x="7663439" y="4599544"/>
            <a:ext cx="368300" cy="368300"/>
          </a:xfrm>
          <a:prstGeom prst="actionButtonHome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Strzałka w prawo 11">
            <a:hlinkClick r:id="" action="ppaction://hlinkshowjump?jump=nextslide"/>
          </p:cNvPr>
          <p:cNvSpPr/>
          <p:nvPr/>
        </p:nvSpPr>
        <p:spPr>
          <a:xfrm>
            <a:off x="8283575" y="4686299"/>
            <a:ext cx="307976" cy="252625"/>
          </a:xfrm>
          <a:prstGeom prst="rightArrow">
            <a:avLst/>
          </a:prstGeom>
          <a:ln w="127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72184334"/>
      </p:ext>
    </p:extLst>
  </p:cSld>
  <p:clrMapOvr>
    <a:masterClrMapping/>
  </p:clrMapOvr>
  <p:transition spd="slow" advClick="0">
    <p:dissolv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 rot="-696">
            <a:off x="966267" y="191896"/>
            <a:ext cx="6878773" cy="816033"/>
          </a:xfrm>
        </p:spPr>
        <p:txBody>
          <a:bodyPr/>
          <a:lstStyle/>
          <a:p>
            <a:r>
              <a:rPr lang="pl-PL" sz="2800" spc="300" dirty="0">
                <a:latin typeface="Georgia" pitchFamily="18" charset="0"/>
              </a:rPr>
              <a:t>RZEŹNIK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2162174" y="1069092"/>
            <a:ext cx="551497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300" dirty="0">
                <a:latin typeface="Georgia" pitchFamily="18" charset="0"/>
              </a:rPr>
              <a:t>Pewnego razu Kant napotkał na swej codziennej trasie szaleńca uzbrojonego w tasak. Okazał się on rzeźnikiem biegającym po mieście w rzeźnickim fartuchu i z fachowym sprzętem. Zdążył już zaczepić kilku ludzi. Zadawał im pytania (czyżby filozof? ) Gdy odpowiedź nie spodobała mu się – szlachtował (jednak szaleniec!).</a:t>
            </a:r>
          </a:p>
          <a:p>
            <a:r>
              <a:rPr lang="pl-PL" sz="1300" dirty="0">
                <a:latin typeface="Georgia" pitchFamily="18" charset="0"/>
              </a:rPr>
              <a:t> W końcu trafił na Kanta – wyjął </a:t>
            </a:r>
            <a:r>
              <a:rPr lang="pl-PL" sz="1300" dirty="0" smtClean="0">
                <a:latin typeface="Georgia" pitchFamily="18" charset="0"/>
              </a:rPr>
              <a:t>tasak </a:t>
            </a:r>
            <a:r>
              <a:rPr lang="pl-PL" sz="1300" dirty="0">
                <a:latin typeface="Georgia" pitchFamily="18" charset="0"/>
              </a:rPr>
              <a:t>i wrzasnął:</a:t>
            </a:r>
          </a:p>
          <a:p>
            <a:r>
              <a:rPr lang="pl-PL" sz="1300" dirty="0">
                <a:latin typeface="Georgia" pitchFamily="18" charset="0"/>
              </a:rPr>
              <a:t>– Musisz umrzeć, zamorduję cię!</a:t>
            </a:r>
          </a:p>
          <a:p>
            <a:r>
              <a:rPr lang="pl-PL" sz="1300" dirty="0">
                <a:latin typeface="Georgia" pitchFamily="18" charset="0"/>
              </a:rPr>
              <a:t>Na to filozof, ze stoickim spokojem, odwołał się do rzeźnickich procedur:</a:t>
            </a:r>
          </a:p>
          <a:p>
            <a:r>
              <a:rPr lang="pl-PL" sz="1300" dirty="0">
                <a:latin typeface="Georgia" pitchFamily="18" charset="0"/>
              </a:rPr>
              <a:t>- Dobrze, ale przecież w Królewcu ubój można prowadzić tylko w poniedziałki, środy i piątki.</a:t>
            </a:r>
          </a:p>
          <a:p>
            <a:r>
              <a:rPr lang="pl-PL" sz="1300" dirty="0">
                <a:latin typeface="Georgia" pitchFamily="18" charset="0"/>
              </a:rPr>
              <a:t> A dzisiaj jest czwartek! Zapomniałeś?</a:t>
            </a:r>
          </a:p>
          <a:p>
            <a:r>
              <a:rPr lang="pl-PL" sz="1300" dirty="0">
                <a:latin typeface="Georgia" pitchFamily="18" charset="0"/>
              </a:rPr>
              <a:t>Wariat najpierw się zdziwił, za chwilę uspokoił i ,już bez szaleństwa w oczach, odrzekł:</a:t>
            </a:r>
          </a:p>
          <a:p>
            <a:r>
              <a:rPr lang="pl-PL" sz="1300" dirty="0">
                <a:latin typeface="Georgia" pitchFamily="18" charset="0"/>
              </a:rPr>
              <a:t>- Dziękuję, dobrze, że mi o tym przypomniałeś, w takim razie przyjdę po ciebie jutro.</a:t>
            </a:r>
          </a:p>
          <a:p>
            <a:r>
              <a:rPr lang="pl-PL" sz="1300" dirty="0">
                <a:latin typeface="Georgia" pitchFamily="18" charset="0"/>
              </a:rPr>
              <a:t>- Nie ma sprawy  - odrzekł Kant i oddalił się wolnym krokiem.</a:t>
            </a:r>
          </a:p>
          <a:p>
            <a:r>
              <a:rPr lang="pl-PL" sz="1300" dirty="0">
                <a:latin typeface="Georgia" pitchFamily="18" charset="0"/>
              </a:rPr>
              <a:t>Po chwili pojawili się strażnicy miejscy i rzeźnik-szaleniec (a może tylko specyficzny filozof?) został ujęty.</a:t>
            </a:r>
          </a:p>
        </p:txBody>
      </p:sp>
      <p:sp>
        <p:nvSpPr>
          <p:cNvPr id="11" name="Przycisk akcji: Strona główna 10">
            <a:hlinkClick r:id="rId2" action="ppaction://hlinksldjump" highlightClick="1"/>
          </p:cNvPr>
          <p:cNvSpPr/>
          <p:nvPr/>
        </p:nvSpPr>
        <p:spPr>
          <a:xfrm>
            <a:off x="7663439" y="4599544"/>
            <a:ext cx="368300" cy="368300"/>
          </a:xfrm>
          <a:prstGeom prst="actionButtonHome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Strzałka w prawo 11">
            <a:hlinkClick r:id="" action="ppaction://hlinkshowjump?jump=nextslide"/>
          </p:cNvPr>
          <p:cNvSpPr/>
          <p:nvPr/>
        </p:nvSpPr>
        <p:spPr>
          <a:xfrm>
            <a:off x="8283575" y="4686299"/>
            <a:ext cx="307976" cy="252625"/>
          </a:xfrm>
          <a:prstGeom prst="rightArrow">
            <a:avLst/>
          </a:prstGeom>
          <a:ln w="127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51" y="1194575"/>
            <a:ext cx="1291231" cy="136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184334"/>
      </p:ext>
    </p:extLst>
  </p:cSld>
  <p:clrMapOvr>
    <a:masterClrMapping/>
  </p:clrMapOvr>
  <p:transition spd="slow" advClick="0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761998" y="627005"/>
            <a:ext cx="699516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l-PL" sz="1200" dirty="0">
                <a:latin typeface="Georgia" pitchFamily="18" charset="0"/>
              </a:rPr>
              <a:t>Bardziej drobiazgowe badania życia filozofa spowodowały odkrycie kilku wyjątków.</a:t>
            </a:r>
          </a:p>
          <a:p>
            <a:pPr algn="just">
              <a:lnSpc>
                <a:spcPct val="150000"/>
              </a:lnSpc>
            </a:pPr>
            <a:r>
              <a:rPr lang="pl-PL" sz="1200" dirty="0">
                <a:latin typeface="Georgia" pitchFamily="18" charset="0"/>
              </a:rPr>
              <a:t> I to o nich będzie ta prezentacja.</a:t>
            </a:r>
          </a:p>
          <a:p>
            <a:pPr algn="just">
              <a:lnSpc>
                <a:spcPct val="150000"/>
              </a:lnSpc>
            </a:pPr>
            <a:r>
              <a:rPr lang="pl-PL" sz="1200" dirty="0">
                <a:latin typeface="Georgia" pitchFamily="18" charset="0"/>
              </a:rPr>
              <a:t>Przedstawimy w niej wszystkie rozpoznane wędrówki Kanta poza Królewiec. Jednak najwięcej miejsca poświęcimy regionowi warmińsko-mazurskiemu. </a:t>
            </a:r>
            <a:r>
              <a:rPr lang="pl-PL" sz="1200" b="1" dirty="0">
                <a:latin typeface="Georgia" pitchFamily="18" charset="0"/>
              </a:rPr>
              <a:t>Jarosław Słoma </a:t>
            </a:r>
            <a:r>
              <a:rPr lang="pl-PL" sz="1200" dirty="0">
                <a:latin typeface="Georgia" pitchFamily="18" charset="0"/>
              </a:rPr>
              <a:t>- radny województwa warmińsko-mazurskiego, Przewodniczący Komisji ds. Mniejszości Narodowych i Etnicznych Sejmiku Województwa Warmińsko-Mazurskiego, tak sprawę spuentował podczas inauguracji Roku Immanuela Kanta na Warmii i Mazurach:</a:t>
            </a:r>
          </a:p>
          <a:p>
            <a:pPr algn="just">
              <a:lnSpc>
                <a:spcPct val="150000"/>
              </a:lnSpc>
            </a:pPr>
            <a:endParaRPr lang="pl-PL" sz="1200" dirty="0">
              <a:latin typeface="Georgia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pl-PL" sz="1200" dirty="0">
                <a:latin typeface="Georgia" pitchFamily="18" charset="0"/>
              </a:rPr>
              <a:t> </a:t>
            </a:r>
            <a:r>
              <a:rPr lang="pl-PL" sz="1200" i="1" dirty="0">
                <a:latin typeface="Georgia" pitchFamily="18" charset="0"/>
              </a:rPr>
              <a:t>Jarnołtowo to Górne Prusy, Pogórze, </a:t>
            </a:r>
            <a:r>
              <a:rPr lang="pl-PL" sz="1200" i="1" dirty="0" err="1">
                <a:latin typeface="Georgia" pitchFamily="18" charset="0"/>
              </a:rPr>
              <a:t>Oberland</a:t>
            </a:r>
            <a:r>
              <a:rPr lang="pl-PL" sz="1200" i="1" dirty="0">
                <a:latin typeface="Georgia" pitchFamily="18" charset="0"/>
              </a:rPr>
              <a:t>, Powiśle, czy jak dzisiaj rozpowszechnia się określenie- Mazury Zachodnie. Braniewo to Warmia, Gołdap to Mazury. Zatem obecność Kanta w naszym regionie rozkładała się geograficznie w sposób dość zrównoważony. Można by zbudować z tego Szlak Kanta albo połączyć ze Szlakiem Kopernikowskim w jeden Szlak Kopernika i Kanta. Zgodnie z prawdą historyczną możemy mówić, że Kant był mieszkańcem ziemi naszego regionu- gdy zamieszkiwał w Jarnołtowie.</a:t>
            </a:r>
          </a:p>
        </p:txBody>
      </p:sp>
      <p:sp>
        <p:nvSpPr>
          <p:cNvPr id="3" name="Strzałka w prawo 2">
            <a:hlinkClick r:id="" action="ppaction://hlinkshowjump?jump=nextslide"/>
          </p:cNvPr>
          <p:cNvSpPr/>
          <p:nvPr/>
        </p:nvSpPr>
        <p:spPr>
          <a:xfrm>
            <a:off x="8283575" y="4686299"/>
            <a:ext cx="307976" cy="252625"/>
          </a:xfrm>
          <a:prstGeom prst="rightArrow">
            <a:avLst/>
          </a:prstGeom>
          <a:ln w="127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4" name="Prostokąt 3">
            <a:hlinkClick r:id="rId3" action="ppaction://hlinksldjump"/>
          </p:cNvPr>
          <p:cNvSpPr/>
          <p:nvPr/>
        </p:nvSpPr>
        <p:spPr>
          <a:xfrm>
            <a:off x="8195859" y="4373977"/>
            <a:ext cx="483407" cy="223346"/>
          </a:xfrm>
          <a:prstGeom prst="rect">
            <a:avLst/>
          </a:prstGeom>
          <a:ln w="127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600" dirty="0" smtClean="0">
                <a:latin typeface="Georgia" pitchFamily="18" charset="0"/>
                <a:sym typeface="Wingdings"/>
              </a:rPr>
              <a:t>Spis</a:t>
            </a:r>
            <a:br>
              <a:rPr lang="pl-PL" sz="600" dirty="0" smtClean="0">
                <a:latin typeface="Georgia" pitchFamily="18" charset="0"/>
                <a:sym typeface="Wingdings"/>
              </a:rPr>
            </a:br>
            <a:r>
              <a:rPr lang="pl-PL" sz="600" dirty="0" smtClean="0">
                <a:latin typeface="Georgia" pitchFamily="18" charset="0"/>
                <a:sym typeface="Wingdings"/>
              </a:rPr>
              <a:t>treści</a:t>
            </a:r>
            <a:endParaRPr lang="pl-PL" sz="600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6219369"/>
      </p:ext>
    </p:extLst>
  </p:cSld>
  <p:clrMapOvr>
    <a:masterClrMapping/>
  </p:clrMapOvr>
  <p:transition spd="slow" advClick="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 rot="-696">
            <a:off x="966267" y="191896"/>
            <a:ext cx="6878773" cy="816033"/>
          </a:xfrm>
        </p:spPr>
        <p:txBody>
          <a:bodyPr/>
          <a:lstStyle/>
          <a:p>
            <a:r>
              <a:rPr lang="pl-PL" sz="2800" spc="300" dirty="0">
                <a:latin typeface="Georgia" pitchFamily="18" charset="0"/>
              </a:rPr>
              <a:t>MOST NA TAMIZIE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2790825" y="1583442"/>
            <a:ext cx="4762499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300" dirty="0">
                <a:latin typeface="Georgia" pitchFamily="18" charset="0"/>
              </a:rPr>
              <a:t>Pewnego dnia, podczas spotkania, na którym nieco przypadkowo znalazł się filozof, rozprawiano o nowym, dość nietypowym moście na Tamizie. Kiedy obecni na spotkaniu spierali się o pewne detale, Kant, słuchając jednym uchem rozmowy,  naszkicował most na kartce papieru, idealnie oddając jego wygląd. Zdumieni  dyskutanci stwierdzili, że most tak właśnie wygląda. </a:t>
            </a:r>
          </a:p>
          <a:p>
            <a:r>
              <a:rPr lang="pl-PL" sz="1300" dirty="0">
                <a:latin typeface="Georgia" pitchFamily="18" charset="0"/>
              </a:rPr>
              <a:t>A przecież Kant nigdy go nie widział.  </a:t>
            </a:r>
          </a:p>
          <a:p>
            <a:r>
              <a:rPr lang="pl-PL" sz="1300" dirty="0">
                <a:latin typeface="Georgia" pitchFamily="18" charset="0"/>
              </a:rPr>
              <a:t>To niezłe świadectwo jego umiejętności abstrakcyjnego myślenia i wyobraźni, być może  wynikającej z filozoficznych rozważań nad naturą poznania i rzeczywistości. </a:t>
            </a:r>
          </a:p>
        </p:txBody>
      </p:sp>
      <p:sp>
        <p:nvSpPr>
          <p:cNvPr id="11" name="Przycisk akcji: Strona główna 10">
            <a:hlinkClick r:id="rId2" action="ppaction://hlinksldjump" highlightClick="1"/>
          </p:cNvPr>
          <p:cNvSpPr/>
          <p:nvPr/>
        </p:nvSpPr>
        <p:spPr>
          <a:xfrm>
            <a:off x="7663439" y="4599544"/>
            <a:ext cx="368300" cy="368300"/>
          </a:xfrm>
          <a:prstGeom prst="actionButtonHome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Strzałka w prawo 11">
            <a:hlinkClick r:id="" action="ppaction://hlinkshowjump?jump=nextslide"/>
          </p:cNvPr>
          <p:cNvSpPr/>
          <p:nvPr/>
        </p:nvSpPr>
        <p:spPr>
          <a:xfrm>
            <a:off x="8283575" y="4686299"/>
            <a:ext cx="307976" cy="252625"/>
          </a:xfrm>
          <a:prstGeom prst="rightArrow">
            <a:avLst/>
          </a:prstGeom>
          <a:ln w="127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38" y="2107149"/>
            <a:ext cx="1680985" cy="136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184334"/>
      </p:ext>
    </p:extLst>
  </p:cSld>
  <p:clrMapOvr>
    <a:masterClrMapping/>
  </p:clrMapOvr>
  <p:transition spd="slow" advClick="0">
    <p:dissolv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 rot="-696">
            <a:off x="966267" y="191896"/>
            <a:ext cx="6878773" cy="816033"/>
          </a:xfrm>
        </p:spPr>
        <p:txBody>
          <a:bodyPr/>
          <a:lstStyle/>
          <a:p>
            <a:r>
              <a:rPr lang="pl-PL" sz="2800" spc="300" dirty="0">
                <a:latin typeface="Georgia" pitchFamily="18" charset="0"/>
              </a:rPr>
              <a:t>KOGUT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2619375" y="1002417"/>
            <a:ext cx="5257800" cy="2693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300" dirty="0">
                <a:latin typeface="Georgia" pitchFamily="18" charset="0"/>
              </a:rPr>
              <a:t>Może Kant nie opuszczał Królewca (legenda), ale w ramach miasta na pewno zmieniał mieszkania. Mieszkał między innymi w okolicy rzeki Pregoły,  na „ulicy uczonych”, których miejscem spotkań towarzyskich była nieodległa gospoda, gdzie nie tylko jadano, ale też grywano w karty, bilard i rzecz jasna „filozofowano”.</a:t>
            </a:r>
          </a:p>
          <a:p>
            <a:r>
              <a:rPr lang="pl-PL" sz="1300" dirty="0">
                <a:latin typeface="Georgia" pitchFamily="18" charset="0"/>
              </a:rPr>
              <a:t> Jednak wspomniane miejsce było szumne i gwarne, dlatego zaprzyjaźniony księgarz  wynajął mu mieszkanie u siebie. Było idealne, gdyż filozof miał pod ręką zawartość księgarni - katalogi i książki. Kant wypożyczał je, błyskawicznie przeglądał i oddawał, nie robiąc notatek. Miał znakomitą pamięć.</a:t>
            </a:r>
          </a:p>
          <a:p>
            <a:r>
              <a:rPr lang="pl-PL" sz="1300" dirty="0">
                <a:latin typeface="Georgia" pitchFamily="18" charset="0"/>
              </a:rPr>
              <a:t> A jednak opuścił gościnny dom </a:t>
            </a:r>
            <a:r>
              <a:rPr lang="pl-PL" sz="1300" dirty="0" err="1">
                <a:latin typeface="Georgia" pitchFamily="18" charset="0"/>
              </a:rPr>
              <a:t>Kantera</a:t>
            </a:r>
            <a:r>
              <a:rPr lang="pl-PL" sz="1300" dirty="0">
                <a:latin typeface="Georgia" pitchFamily="18" charset="0"/>
              </a:rPr>
              <a:t>, bo tak nazywał sie księgarz.</a:t>
            </a:r>
          </a:p>
          <a:p>
            <a:r>
              <a:rPr lang="pl-PL" sz="1300" dirty="0">
                <a:latin typeface="Georgia" pitchFamily="18" charset="0"/>
              </a:rPr>
              <a:t> Cóż przyczyną?</a:t>
            </a:r>
          </a:p>
          <a:p>
            <a:r>
              <a:rPr lang="pl-PL" sz="1300" dirty="0">
                <a:latin typeface="Georgia" pitchFamily="18" charset="0"/>
              </a:rPr>
              <a:t> </a:t>
            </a:r>
          </a:p>
        </p:txBody>
      </p:sp>
      <p:sp>
        <p:nvSpPr>
          <p:cNvPr id="11" name="Przycisk akcji: Strona główna 10">
            <a:hlinkClick r:id="rId2" action="ppaction://hlinksldjump" highlightClick="1"/>
          </p:cNvPr>
          <p:cNvSpPr/>
          <p:nvPr/>
        </p:nvSpPr>
        <p:spPr>
          <a:xfrm>
            <a:off x="7663439" y="4599544"/>
            <a:ext cx="368300" cy="368300"/>
          </a:xfrm>
          <a:prstGeom prst="actionButtonHome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Strzałka w prawo 11">
            <a:hlinkClick r:id="" action="ppaction://hlinkshowjump?jump=nextslide"/>
          </p:cNvPr>
          <p:cNvSpPr/>
          <p:nvPr/>
        </p:nvSpPr>
        <p:spPr>
          <a:xfrm>
            <a:off x="8283575" y="4686299"/>
            <a:ext cx="307976" cy="252625"/>
          </a:xfrm>
          <a:prstGeom prst="rightArrow">
            <a:avLst/>
          </a:prstGeom>
          <a:ln w="127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600">
              <a:latin typeface="Georgia" pitchFamily="18" charset="0"/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123" y="1647825"/>
            <a:ext cx="1382577" cy="1541574"/>
          </a:xfrm>
          <a:prstGeom prst="rect">
            <a:avLst/>
          </a:prstGeom>
        </p:spPr>
      </p:pic>
      <p:sp>
        <p:nvSpPr>
          <p:cNvPr id="10" name="pole tekstowe 9"/>
          <p:cNvSpPr txBox="1"/>
          <p:nvPr/>
        </p:nvSpPr>
        <p:spPr>
          <a:xfrm>
            <a:off x="676275" y="3488442"/>
            <a:ext cx="761047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300" dirty="0">
                <a:latin typeface="Georgia" pitchFamily="18" charset="0"/>
              </a:rPr>
              <a:t>Legenda mówi o kogucie z sąsiedniej posesji, który ochryple piał i to zaburzało spokój filozofa. Rozpraszało.</a:t>
            </a:r>
          </a:p>
          <a:p>
            <a:r>
              <a:rPr lang="pl-PL" sz="1300" dirty="0">
                <a:latin typeface="Georgia" pitchFamily="18" charset="0"/>
              </a:rPr>
              <a:t>Ostatecznie, dzięki wsparciu burmistrza, Kant nabył własny dom z ogrodem. W tym domu odbywały się regularne spotkania gospodarza z przyjaciółmi i ulubionymi studentami. Tych, którzy przeczytali rozdział o punktualności, nie zdziwi fakt, że, poza obiadowymi, te wieczorne zaczynały się o godzinie 19.00. Nie trwały zbyt długo, gdyż o 22.00 filozof kładł się już spać.</a:t>
            </a:r>
          </a:p>
        </p:txBody>
      </p:sp>
    </p:spTree>
    <p:extLst>
      <p:ext uri="{BB962C8B-B14F-4D97-AF65-F5344CB8AC3E}">
        <p14:creationId xmlns:p14="http://schemas.microsoft.com/office/powerpoint/2010/main" val="1372184334"/>
      </p:ext>
    </p:extLst>
  </p:cSld>
  <p:clrMapOvr>
    <a:masterClrMapping/>
  </p:clrMapOvr>
  <p:transition spd="slow" advClick="0">
    <p:dissolv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trzałka w prawo 11">
            <a:hlinkClick r:id="" action="ppaction://hlinkshowjump?jump=nextslide"/>
          </p:cNvPr>
          <p:cNvSpPr/>
          <p:nvPr/>
        </p:nvSpPr>
        <p:spPr>
          <a:xfrm>
            <a:off x="8512175" y="4686299"/>
            <a:ext cx="307976" cy="252625"/>
          </a:xfrm>
          <a:prstGeom prst="rightArrow">
            <a:avLst/>
          </a:prstGeom>
          <a:ln w="127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600">
              <a:latin typeface="Georgia" pitchFamily="18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685796" y="4470222"/>
            <a:ext cx="35147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atin typeface="Georgia" pitchFamily="18" charset="0"/>
              </a:rPr>
              <a:t>Krótka filmowa relacja z Jarnołtowa</a:t>
            </a:r>
          </a:p>
        </p:txBody>
      </p:sp>
      <p:sp>
        <p:nvSpPr>
          <p:cNvPr id="13" name="Tytuł 1"/>
          <p:cNvSpPr>
            <a:spLocks noGrp="1"/>
          </p:cNvSpPr>
          <p:nvPr>
            <p:ph type="ctrTitle"/>
          </p:nvPr>
        </p:nvSpPr>
        <p:spPr>
          <a:xfrm rot="-696">
            <a:off x="619124" y="353354"/>
            <a:ext cx="7562858" cy="1096888"/>
          </a:xfrm>
        </p:spPr>
        <p:txBody>
          <a:bodyPr/>
          <a:lstStyle/>
          <a:p>
            <a:r>
              <a:rPr lang="pl-PL" sz="3200" i="1" dirty="0">
                <a:latin typeface="Georgia" pitchFamily="18" charset="0"/>
              </a:rPr>
              <a:t>Wizyta studyjna uczniów „</a:t>
            </a:r>
            <a:r>
              <a:rPr lang="pl-PL" sz="3200" i="1" dirty="0" err="1">
                <a:latin typeface="Georgia" pitchFamily="18" charset="0"/>
              </a:rPr>
              <a:t>Żeromka</a:t>
            </a:r>
            <a:r>
              <a:rPr lang="pl-PL" sz="3200" i="1" dirty="0">
                <a:latin typeface="Georgia" pitchFamily="18" charset="0"/>
              </a:rPr>
              <a:t>”  </a:t>
            </a:r>
            <a:br>
              <a:rPr lang="pl-PL" sz="3200" i="1" dirty="0">
                <a:latin typeface="Georgia" pitchFamily="18" charset="0"/>
              </a:rPr>
            </a:br>
            <a:r>
              <a:rPr lang="pl-PL" sz="3200" i="1" dirty="0">
                <a:latin typeface="Georgia" pitchFamily="18" charset="0"/>
              </a:rPr>
              <a:t>w Jarnołtowie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948" y="1551091"/>
            <a:ext cx="1670658" cy="1115164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398" y="2954443"/>
            <a:ext cx="1673791" cy="1115163"/>
          </a:xfrm>
          <a:prstGeom prst="rect">
            <a:avLst/>
          </a:prstGeom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873" y="2954444"/>
            <a:ext cx="1673791" cy="1115163"/>
          </a:xfrm>
          <a:prstGeom prst="rect">
            <a:avLst/>
          </a:prstGeom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261" y="2954444"/>
            <a:ext cx="1673793" cy="1115164"/>
          </a:xfrm>
          <a:prstGeom prst="rect">
            <a:avLst/>
          </a:prstGeom>
        </p:spPr>
      </p:pic>
      <p:pic>
        <p:nvPicPr>
          <p:cNvPr id="16" name="Obraz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230" y="1551091"/>
            <a:ext cx="1673791" cy="1115163"/>
          </a:xfrm>
          <a:prstGeom prst="rect">
            <a:avLst/>
          </a:prstGeom>
        </p:spPr>
      </p:pic>
      <p:pic>
        <p:nvPicPr>
          <p:cNvPr id="17" name="Obraz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6" y="1551091"/>
            <a:ext cx="1673791" cy="1115163"/>
          </a:xfrm>
          <a:prstGeom prst="rect">
            <a:avLst/>
          </a:prstGeom>
        </p:spPr>
      </p:pic>
      <p:pic>
        <p:nvPicPr>
          <p:cNvPr id="18" name="Obraz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513" y="1551091"/>
            <a:ext cx="1673791" cy="1115163"/>
          </a:xfrm>
          <a:prstGeom prst="rect">
            <a:avLst/>
          </a:prstGeom>
        </p:spPr>
      </p:pic>
      <p:sp>
        <p:nvSpPr>
          <p:cNvPr id="19" name="Strzałka w prawo 18">
            <a:hlinkClick r:id="" action="ppaction://hlinkshowjump?jump=previousslide"/>
          </p:cNvPr>
          <p:cNvSpPr/>
          <p:nvPr/>
        </p:nvSpPr>
        <p:spPr>
          <a:xfrm rot="10800000">
            <a:off x="8000997" y="4692728"/>
            <a:ext cx="307976" cy="252625"/>
          </a:xfrm>
          <a:prstGeom prst="rightArrow">
            <a:avLst/>
          </a:prstGeom>
          <a:ln w="127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600">
              <a:latin typeface="Georgia" pitchFamily="18" charset="0"/>
            </a:endParaRPr>
          </a:p>
        </p:txBody>
      </p:sp>
      <p:pic>
        <p:nvPicPr>
          <p:cNvPr id="20" name="Obraz 19">
            <a:hlinkClick r:id="rId9" action="ppaction://hlinkfile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816" y="4470222"/>
            <a:ext cx="460235" cy="387113"/>
          </a:xfrm>
          <a:prstGeom prst="rect">
            <a:avLst/>
          </a:prstGeom>
        </p:spPr>
      </p:pic>
      <p:sp>
        <p:nvSpPr>
          <p:cNvPr id="21" name="Prostokąt 20">
            <a:hlinkClick r:id="rId11" action="ppaction://hlinksldjump"/>
          </p:cNvPr>
          <p:cNvSpPr/>
          <p:nvPr/>
        </p:nvSpPr>
        <p:spPr>
          <a:xfrm>
            <a:off x="8190035" y="4373977"/>
            <a:ext cx="483407" cy="223346"/>
          </a:xfrm>
          <a:prstGeom prst="rect">
            <a:avLst/>
          </a:prstGeom>
          <a:ln w="127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600" dirty="0" smtClean="0">
                <a:latin typeface="Georgia" pitchFamily="18" charset="0"/>
                <a:sym typeface="Wingdings"/>
              </a:rPr>
              <a:t>Spis</a:t>
            </a:r>
            <a:br>
              <a:rPr lang="pl-PL" sz="600" dirty="0" smtClean="0">
                <a:latin typeface="Georgia" pitchFamily="18" charset="0"/>
                <a:sym typeface="Wingdings"/>
              </a:rPr>
            </a:br>
            <a:r>
              <a:rPr lang="pl-PL" sz="600" dirty="0" smtClean="0">
                <a:latin typeface="Georgia" pitchFamily="18" charset="0"/>
                <a:sym typeface="Wingdings"/>
              </a:rPr>
              <a:t>treści</a:t>
            </a:r>
            <a:endParaRPr lang="pl-PL" sz="600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3717701"/>
      </p:ext>
    </p:extLst>
  </p:cSld>
  <p:clrMapOvr>
    <a:masterClrMapping/>
  </p:clrMapOvr>
  <p:transition spd="slow" advClick="0">
    <p:dissolv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trzałka w prawo 11">
            <a:hlinkClick r:id="" action="ppaction://hlinkshowjump?jump=nextslide"/>
          </p:cNvPr>
          <p:cNvSpPr/>
          <p:nvPr/>
        </p:nvSpPr>
        <p:spPr>
          <a:xfrm>
            <a:off x="8542339" y="4692729"/>
            <a:ext cx="307976" cy="252625"/>
          </a:xfrm>
          <a:prstGeom prst="rightArrow">
            <a:avLst/>
          </a:prstGeom>
          <a:ln w="127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600">
              <a:latin typeface="Georgia" pitchFamily="18" charset="0"/>
            </a:endParaRPr>
          </a:p>
        </p:txBody>
      </p:sp>
      <p:sp>
        <p:nvSpPr>
          <p:cNvPr id="13" name="Tytuł 1"/>
          <p:cNvSpPr>
            <a:spLocks noGrp="1"/>
          </p:cNvSpPr>
          <p:nvPr>
            <p:ph type="ctrTitle"/>
          </p:nvPr>
        </p:nvSpPr>
        <p:spPr>
          <a:xfrm rot="-696">
            <a:off x="619124" y="353354"/>
            <a:ext cx="7562858" cy="1096888"/>
          </a:xfrm>
        </p:spPr>
        <p:txBody>
          <a:bodyPr/>
          <a:lstStyle/>
          <a:p>
            <a:r>
              <a:rPr lang="pl-PL" sz="3200" i="1" dirty="0">
                <a:latin typeface="Georgia" pitchFamily="18" charset="0"/>
              </a:rPr>
              <a:t>Uroczyste sesja naukowa i uroczyste  otwarcie kącika Kanta w Jarnołtowie</a:t>
            </a:r>
          </a:p>
        </p:txBody>
      </p:sp>
      <p:sp>
        <p:nvSpPr>
          <p:cNvPr id="19" name="pole tekstowe 18"/>
          <p:cNvSpPr txBox="1"/>
          <p:nvPr/>
        </p:nvSpPr>
        <p:spPr>
          <a:xfrm>
            <a:off x="685796" y="4692728"/>
            <a:ext cx="35147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latin typeface="Georgia" pitchFamily="18" charset="0"/>
              </a:rPr>
              <a:t>Autor zdjęć: Kazimierz Skrodzki</a:t>
            </a:r>
          </a:p>
        </p:txBody>
      </p:sp>
      <p:sp>
        <p:nvSpPr>
          <p:cNvPr id="20" name="Strzałka w prawo 19">
            <a:hlinkClick r:id="" action="ppaction://hlinkshowjump?jump=previousslide"/>
          </p:cNvPr>
          <p:cNvSpPr/>
          <p:nvPr/>
        </p:nvSpPr>
        <p:spPr>
          <a:xfrm rot="10800000">
            <a:off x="8000997" y="4692728"/>
            <a:ext cx="307976" cy="252625"/>
          </a:xfrm>
          <a:prstGeom prst="rightArrow">
            <a:avLst/>
          </a:prstGeom>
          <a:ln w="127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600">
              <a:latin typeface="Georgia" pitchFamily="18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6" y="1562098"/>
            <a:ext cx="2131812" cy="142032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573" y="1562098"/>
            <a:ext cx="2131812" cy="142032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6" y="3192777"/>
            <a:ext cx="2131812" cy="142032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185" y="1562098"/>
            <a:ext cx="2131812" cy="1420320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184" y="3192777"/>
            <a:ext cx="2131812" cy="1420320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490" y="3192777"/>
            <a:ext cx="2131812" cy="1420320"/>
          </a:xfrm>
          <a:prstGeom prst="rect">
            <a:avLst/>
          </a:prstGeom>
        </p:spPr>
      </p:pic>
      <p:sp>
        <p:nvSpPr>
          <p:cNvPr id="14" name="Prostokąt 13">
            <a:hlinkClick r:id="rId8" action="ppaction://hlinksldjump"/>
          </p:cNvPr>
          <p:cNvSpPr/>
          <p:nvPr/>
        </p:nvSpPr>
        <p:spPr>
          <a:xfrm>
            <a:off x="8190035" y="4373977"/>
            <a:ext cx="483407" cy="223346"/>
          </a:xfrm>
          <a:prstGeom prst="rect">
            <a:avLst/>
          </a:prstGeom>
          <a:ln w="127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600" dirty="0" smtClean="0">
                <a:latin typeface="Georgia" pitchFamily="18" charset="0"/>
                <a:sym typeface="Wingdings"/>
              </a:rPr>
              <a:t>Spis</a:t>
            </a:r>
            <a:br>
              <a:rPr lang="pl-PL" sz="600" dirty="0" smtClean="0">
                <a:latin typeface="Georgia" pitchFamily="18" charset="0"/>
                <a:sym typeface="Wingdings"/>
              </a:rPr>
            </a:br>
            <a:r>
              <a:rPr lang="pl-PL" sz="600" dirty="0" smtClean="0">
                <a:latin typeface="Georgia" pitchFamily="18" charset="0"/>
                <a:sym typeface="Wingdings"/>
              </a:rPr>
              <a:t>treści</a:t>
            </a:r>
            <a:endParaRPr lang="pl-PL" sz="600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4462406"/>
      </p:ext>
    </p:extLst>
  </p:cSld>
  <p:clrMapOvr>
    <a:masterClrMapping/>
  </p:clrMapOvr>
  <p:transition spd="slow" advClick="0">
    <p:dissolv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 rot="-696">
            <a:off x="1587910" y="353338"/>
            <a:ext cx="5779670" cy="1096888"/>
          </a:xfrm>
        </p:spPr>
        <p:txBody>
          <a:bodyPr/>
          <a:lstStyle/>
          <a:p>
            <a:r>
              <a:rPr lang="pl-PL" sz="3600" i="1" dirty="0">
                <a:latin typeface="Georgia" pitchFamily="18" charset="0"/>
              </a:rPr>
              <a:t>Wykorzystana literatura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972703" y="1298203"/>
            <a:ext cx="6847322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l-PL" dirty="0">
                <a:latin typeface="Georgia" pitchFamily="18" charset="0"/>
              </a:rPr>
              <a:t>1. Zapiski Zalewskie nr 56 (poświęcony w całości I. Kantowi) z 2023 roku, red. Krystyna Kacprzak </a:t>
            </a:r>
          </a:p>
          <a:p>
            <a:pPr algn="just">
              <a:lnSpc>
                <a:spcPct val="150000"/>
              </a:lnSpc>
            </a:pPr>
            <a:r>
              <a:rPr lang="pl-PL" dirty="0">
                <a:latin typeface="Georgia" pitchFamily="18" charset="0"/>
              </a:rPr>
              <a:t>2.  Kazimierz Skrodzki, Immanuel Kant na Ziemi Zalewskiej</a:t>
            </a:r>
          </a:p>
          <a:p>
            <a:pPr algn="just">
              <a:lnSpc>
                <a:spcPct val="150000"/>
              </a:lnSpc>
            </a:pPr>
            <a:r>
              <a:rPr lang="pl-PL" dirty="0">
                <a:latin typeface="Georgia" pitchFamily="18" charset="0"/>
              </a:rPr>
              <a:t>3.Jarosław Słoma, Śladami Immanuela Kanta na Warmii i Mazurach</a:t>
            </a:r>
          </a:p>
          <a:p>
            <a:pPr algn="just">
              <a:lnSpc>
                <a:spcPct val="150000"/>
              </a:lnSpc>
            </a:pPr>
            <a:r>
              <a:rPr lang="pl-PL" dirty="0">
                <a:latin typeface="Georgia" pitchFamily="18" charset="0"/>
              </a:rPr>
              <a:t>4. Janusz Jasiński, Profesor Kant – największą chlubą Królewca</a:t>
            </a:r>
          </a:p>
          <a:p>
            <a:pPr algn="just">
              <a:lnSpc>
                <a:spcPct val="150000"/>
              </a:lnSpc>
            </a:pPr>
            <a:r>
              <a:rPr lang="pl-PL" dirty="0">
                <a:latin typeface="Georgia" pitchFamily="18" charset="0"/>
              </a:rPr>
              <a:t>5. Józef Krzyk, 300 lat temu urodził się Immanuel Kant. Jego pomnik można podziwiać w Gołdapi.</a:t>
            </a:r>
          </a:p>
          <a:p>
            <a:pPr algn="just">
              <a:lnSpc>
                <a:spcPct val="150000"/>
              </a:lnSpc>
            </a:pPr>
            <a:r>
              <a:rPr lang="pl-PL" dirty="0">
                <a:latin typeface="Georgia" pitchFamily="18" charset="0"/>
              </a:rPr>
              <a:t>6. Ada Romanowska, Co nam uświadomiła konferencja w Jarnołtowie.</a:t>
            </a:r>
          </a:p>
          <a:p>
            <a:pPr algn="just">
              <a:lnSpc>
                <a:spcPct val="150000"/>
              </a:lnSpc>
            </a:pPr>
            <a:r>
              <a:rPr lang="pl-PL" dirty="0">
                <a:latin typeface="Georgia" pitchFamily="18" charset="0"/>
              </a:rPr>
              <a:t>7. Zbigniew Kędziora, Johann </a:t>
            </a:r>
            <a:r>
              <a:rPr lang="pl-PL" dirty="0" err="1">
                <a:latin typeface="Georgia" pitchFamily="18" charset="0"/>
              </a:rPr>
              <a:t>Ostereich</a:t>
            </a:r>
            <a:r>
              <a:rPr lang="pl-PL" dirty="0">
                <a:latin typeface="Georgia" pitchFamily="18" charset="0"/>
              </a:rPr>
              <a:t> (1750-1833), największy przedsiębiorca w dziejach Braniewa </a:t>
            </a:r>
          </a:p>
          <a:p>
            <a:pPr algn="just">
              <a:lnSpc>
                <a:spcPct val="150000"/>
              </a:lnSpc>
            </a:pPr>
            <a:r>
              <a:rPr lang="pl-PL" dirty="0">
                <a:latin typeface="Georgia" pitchFamily="18" charset="0"/>
              </a:rPr>
              <a:t>8.  Zbigniew Jerzy </a:t>
            </a:r>
            <a:r>
              <a:rPr lang="pl-PL" dirty="0" err="1">
                <a:latin typeface="Georgia" pitchFamily="18" charset="0"/>
              </a:rPr>
              <a:t>Woś</a:t>
            </a:r>
            <a:r>
              <a:rPr lang="pl-PL" dirty="0">
                <a:latin typeface="Georgia" pitchFamily="18" charset="0"/>
              </a:rPr>
              <a:t>, Powstaje zakątek Kanta w Jarnołtowie</a:t>
            </a:r>
          </a:p>
        </p:txBody>
      </p:sp>
      <p:sp>
        <p:nvSpPr>
          <p:cNvPr id="5" name="Strzałka w prawo 4">
            <a:hlinkClick r:id="" action="ppaction://hlinkshowjump?jump=previousslide"/>
          </p:cNvPr>
          <p:cNvSpPr/>
          <p:nvPr/>
        </p:nvSpPr>
        <p:spPr>
          <a:xfrm rot="10800000">
            <a:off x="8000997" y="4692728"/>
            <a:ext cx="307976" cy="252625"/>
          </a:xfrm>
          <a:prstGeom prst="rightArrow">
            <a:avLst/>
          </a:prstGeom>
          <a:ln w="127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600">
              <a:latin typeface="Georgia" pitchFamily="18" charset="0"/>
            </a:endParaRPr>
          </a:p>
        </p:txBody>
      </p:sp>
      <p:sp>
        <p:nvSpPr>
          <p:cNvPr id="7" name="Strzałka w prawo 6">
            <a:hlinkClick r:id="rId2" action="ppaction://hlinksldjump"/>
          </p:cNvPr>
          <p:cNvSpPr/>
          <p:nvPr/>
        </p:nvSpPr>
        <p:spPr>
          <a:xfrm>
            <a:off x="8531225" y="4692729"/>
            <a:ext cx="307976" cy="252625"/>
          </a:xfrm>
          <a:prstGeom prst="rightArrow">
            <a:avLst/>
          </a:prstGeom>
          <a:ln w="127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600">
              <a:latin typeface="Georgia" pitchFamily="18" charset="0"/>
            </a:endParaRPr>
          </a:p>
        </p:txBody>
      </p:sp>
      <p:sp>
        <p:nvSpPr>
          <p:cNvPr id="6" name="Prostokąt 5">
            <a:hlinkClick r:id="rId3" action="ppaction://hlinksldjump"/>
          </p:cNvPr>
          <p:cNvSpPr/>
          <p:nvPr/>
        </p:nvSpPr>
        <p:spPr>
          <a:xfrm>
            <a:off x="8190035" y="4373977"/>
            <a:ext cx="483407" cy="223346"/>
          </a:xfrm>
          <a:prstGeom prst="rect">
            <a:avLst/>
          </a:prstGeom>
          <a:ln w="127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600" dirty="0" smtClean="0">
                <a:latin typeface="Georgia" pitchFamily="18" charset="0"/>
                <a:sym typeface="Wingdings"/>
              </a:rPr>
              <a:t>Spis</a:t>
            </a:r>
            <a:br>
              <a:rPr lang="pl-PL" sz="600" dirty="0" smtClean="0">
                <a:latin typeface="Georgia" pitchFamily="18" charset="0"/>
                <a:sym typeface="Wingdings"/>
              </a:rPr>
            </a:br>
            <a:r>
              <a:rPr lang="pl-PL" sz="600" dirty="0" smtClean="0">
                <a:latin typeface="Georgia" pitchFamily="18" charset="0"/>
                <a:sym typeface="Wingdings"/>
              </a:rPr>
              <a:t>treści</a:t>
            </a:r>
            <a:endParaRPr lang="pl-PL" sz="600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5225015"/>
      </p:ext>
    </p:extLst>
  </p:cSld>
  <p:clrMapOvr>
    <a:masterClrMapping/>
  </p:clrMapOvr>
  <p:transition spd="slow" advClick="0">
    <p:dissolv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 rot="-696">
            <a:off x="1587910" y="353338"/>
            <a:ext cx="5779670" cy="1096888"/>
          </a:xfrm>
        </p:spPr>
        <p:txBody>
          <a:bodyPr/>
          <a:lstStyle/>
          <a:p>
            <a:r>
              <a:rPr lang="pl-PL" sz="3600" i="1" dirty="0">
                <a:latin typeface="Georgia" pitchFamily="18" charset="0"/>
              </a:rPr>
              <a:t>Robert </a:t>
            </a:r>
            <a:r>
              <a:rPr lang="pl-PL" sz="3600" i="1" dirty="0" err="1">
                <a:latin typeface="Georgia" pitchFamily="18" charset="0"/>
              </a:rPr>
              <a:t>Budzinski</a:t>
            </a:r>
            <a:endParaRPr lang="pl-PL" sz="3600" dirty="0">
              <a:latin typeface="Georgia" pitchFamily="18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1077478" y="1730455"/>
            <a:ext cx="3651776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l-PL" dirty="0">
                <a:latin typeface="Georgia" pitchFamily="18" charset="0"/>
              </a:rPr>
              <a:t>Ten, obecnie zdobywający coraz więcej wielbicieli swojej sztuki wszechstronny twórca, podobnie jak Kant, musiał w początkach kariery zarabiać na życie ucząc młodzież. Między innymi był nauczycielem rysunku i gimnastyki w iławskim gimnazjum (1906-1910). 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582" y="2005275"/>
            <a:ext cx="975360" cy="1527048"/>
          </a:xfrm>
          <a:prstGeom prst="rect">
            <a:avLst/>
          </a:prstGeom>
        </p:spPr>
      </p:pic>
      <p:sp>
        <p:nvSpPr>
          <p:cNvPr id="5" name="Strzałka w prawo 4">
            <a:hlinkClick r:id="rId3" action="ppaction://hlinksldjump"/>
          </p:cNvPr>
          <p:cNvSpPr/>
          <p:nvPr/>
        </p:nvSpPr>
        <p:spPr>
          <a:xfrm rot="10800000">
            <a:off x="8078780" y="4669737"/>
            <a:ext cx="307976" cy="252625"/>
          </a:xfrm>
          <a:prstGeom prst="rightArrow">
            <a:avLst/>
          </a:prstGeom>
          <a:ln w="127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600">
              <a:latin typeface="Georgia" pitchFamily="18" charset="0"/>
            </a:endParaRPr>
          </a:p>
        </p:txBody>
      </p:sp>
      <p:sp>
        <p:nvSpPr>
          <p:cNvPr id="7" name="Strzałka w prawo 6">
            <a:hlinkClick r:id="rId4" action="ppaction://hlinksldjump"/>
          </p:cNvPr>
          <p:cNvSpPr/>
          <p:nvPr/>
        </p:nvSpPr>
        <p:spPr>
          <a:xfrm>
            <a:off x="8494716" y="4669737"/>
            <a:ext cx="307976" cy="252625"/>
          </a:xfrm>
          <a:prstGeom prst="rightArrow">
            <a:avLst/>
          </a:prstGeom>
          <a:ln w="127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60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1340756"/>
      </p:ext>
    </p:extLst>
  </p:cSld>
  <p:clrMapOvr>
    <a:masterClrMapping/>
  </p:clrMapOvr>
  <p:transition spd="slow" advClick="0">
    <p:dissolv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="" xmlns:a16="http://schemas.microsoft.com/office/drawing/2014/main" id="{985C5AA7-E4BA-47EB-BA77-47ECB37FC067}"/>
              </a:ext>
            </a:extLst>
          </p:cNvPr>
          <p:cNvSpPr/>
          <p:nvPr/>
        </p:nvSpPr>
        <p:spPr>
          <a:xfrm>
            <a:off x="2316483" y="3258441"/>
            <a:ext cx="3979817" cy="1162205"/>
          </a:xfrm>
          <a:prstGeom prst="rect">
            <a:avLst/>
          </a:prstGeom>
          <a:solidFill>
            <a:srgbClr val="F9E4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pl-PL"/>
          </a:p>
        </p:txBody>
      </p:sp>
      <p:sp>
        <p:nvSpPr>
          <p:cNvPr id="16" name="Google Shape;3473;p75">
            <a:extLst>
              <a:ext uri="{FF2B5EF4-FFF2-40B4-BE49-F238E27FC236}">
                <a16:creationId xmlns="" xmlns:a16="http://schemas.microsoft.com/office/drawing/2014/main" id="{FD11B735-F0A3-4442-A230-1AF51A23CB5C}"/>
              </a:ext>
            </a:extLst>
          </p:cNvPr>
          <p:cNvSpPr/>
          <p:nvPr/>
        </p:nvSpPr>
        <p:spPr>
          <a:xfrm rot="16277577">
            <a:off x="4290419" y="-2302735"/>
            <a:ext cx="931888" cy="5834329"/>
          </a:xfrm>
          <a:custGeom>
            <a:avLst/>
            <a:gdLst/>
            <a:ahLst/>
            <a:cxnLst/>
            <a:rect l="l" t="t" r="r" b="b"/>
            <a:pathLst>
              <a:path w="8299" h="7991" extrusionOk="0">
                <a:moveTo>
                  <a:pt x="0" y="0"/>
                </a:moveTo>
                <a:lnTo>
                  <a:pt x="0" y="6493"/>
                </a:lnTo>
                <a:cubicBezTo>
                  <a:pt x="6" y="6493"/>
                  <a:pt x="12" y="6498"/>
                  <a:pt x="18" y="6504"/>
                </a:cubicBezTo>
                <a:cubicBezTo>
                  <a:pt x="23" y="6515"/>
                  <a:pt x="35" y="6533"/>
                  <a:pt x="46" y="6550"/>
                </a:cubicBezTo>
                <a:cubicBezTo>
                  <a:pt x="206" y="6555"/>
                  <a:pt x="371" y="6567"/>
                  <a:pt x="530" y="6589"/>
                </a:cubicBezTo>
                <a:cubicBezTo>
                  <a:pt x="735" y="6612"/>
                  <a:pt x="912" y="6629"/>
                  <a:pt x="1088" y="6658"/>
                </a:cubicBezTo>
                <a:cubicBezTo>
                  <a:pt x="1114" y="6648"/>
                  <a:pt x="1143" y="6644"/>
                  <a:pt x="1171" y="6644"/>
                </a:cubicBezTo>
                <a:cubicBezTo>
                  <a:pt x="1210" y="6644"/>
                  <a:pt x="1249" y="6653"/>
                  <a:pt x="1282" y="6669"/>
                </a:cubicBezTo>
                <a:cubicBezTo>
                  <a:pt x="1299" y="6675"/>
                  <a:pt x="1305" y="6686"/>
                  <a:pt x="1316" y="6698"/>
                </a:cubicBezTo>
                <a:cubicBezTo>
                  <a:pt x="1453" y="6726"/>
                  <a:pt x="1584" y="6766"/>
                  <a:pt x="1715" y="6817"/>
                </a:cubicBezTo>
                <a:cubicBezTo>
                  <a:pt x="1738" y="6829"/>
                  <a:pt x="1760" y="6840"/>
                  <a:pt x="1783" y="6863"/>
                </a:cubicBezTo>
                <a:cubicBezTo>
                  <a:pt x="1794" y="6857"/>
                  <a:pt x="1806" y="6857"/>
                  <a:pt x="1817" y="6857"/>
                </a:cubicBezTo>
                <a:cubicBezTo>
                  <a:pt x="1925" y="6851"/>
                  <a:pt x="2034" y="6834"/>
                  <a:pt x="2142" y="6823"/>
                </a:cubicBezTo>
                <a:lnTo>
                  <a:pt x="2222" y="6869"/>
                </a:lnTo>
                <a:cubicBezTo>
                  <a:pt x="2353" y="6880"/>
                  <a:pt x="2478" y="6954"/>
                  <a:pt x="2546" y="7068"/>
                </a:cubicBezTo>
                <a:cubicBezTo>
                  <a:pt x="2780" y="7108"/>
                  <a:pt x="2922" y="7187"/>
                  <a:pt x="3156" y="7313"/>
                </a:cubicBezTo>
                <a:cubicBezTo>
                  <a:pt x="3213" y="7341"/>
                  <a:pt x="3264" y="7381"/>
                  <a:pt x="3298" y="7432"/>
                </a:cubicBezTo>
                <a:cubicBezTo>
                  <a:pt x="3338" y="7449"/>
                  <a:pt x="3378" y="7461"/>
                  <a:pt x="3418" y="7461"/>
                </a:cubicBezTo>
                <a:cubicBezTo>
                  <a:pt x="3423" y="7455"/>
                  <a:pt x="3429" y="7444"/>
                  <a:pt x="3435" y="7432"/>
                </a:cubicBezTo>
                <a:cubicBezTo>
                  <a:pt x="3446" y="7449"/>
                  <a:pt x="3463" y="7467"/>
                  <a:pt x="3480" y="7478"/>
                </a:cubicBezTo>
                <a:cubicBezTo>
                  <a:pt x="3509" y="7501"/>
                  <a:pt x="3543" y="7518"/>
                  <a:pt x="3571" y="7535"/>
                </a:cubicBezTo>
                <a:lnTo>
                  <a:pt x="3668" y="7541"/>
                </a:lnTo>
                <a:cubicBezTo>
                  <a:pt x="3684" y="7564"/>
                  <a:pt x="3710" y="7577"/>
                  <a:pt x="3739" y="7577"/>
                </a:cubicBezTo>
                <a:cubicBezTo>
                  <a:pt x="3751" y="7577"/>
                  <a:pt x="3764" y="7574"/>
                  <a:pt x="3776" y="7569"/>
                </a:cubicBezTo>
                <a:cubicBezTo>
                  <a:pt x="3782" y="7575"/>
                  <a:pt x="3793" y="7575"/>
                  <a:pt x="3805" y="7580"/>
                </a:cubicBezTo>
                <a:cubicBezTo>
                  <a:pt x="3890" y="7580"/>
                  <a:pt x="3970" y="7575"/>
                  <a:pt x="4055" y="7575"/>
                </a:cubicBezTo>
                <a:cubicBezTo>
                  <a:pt x="4055" y="7536"/>
                  <a:pt x="4075" y="7525"/>
                  <a:pt x="4102" y="7525"/>
                </a:cubicBezTo>
                <a:cubicBezTo>
                  <a:pt x="4139" y="7525"/>
                  <a:pt x="4191" y="7547"/>
                  <a:pt x="4225" y="7547"/>
                </a:cubicBezTo>
                <a:cubicBezTo>
                  <a:pt x="4228" y="7547"/>
                  <a:pt x="4230" y="7546"/>
                  <a:pt x="4232" y="7546"/>
                </a:cubicBezTo>
                <a:cubicBezTo>
                  <a:pt x="4261" y="7575"/>
                  <a:pt x="4297" y="7588"/>
                  <a:pt x="4335" y="7588"/>
                </a:cubicBezTo>
                <a:cubicBezTo>
                  <a:pt x="4343" y="7588"/>
                  <a:pt x="4350" y="7587"/>
                  <a:pt x="4357" y="7586"/>
                </a:cubicBezTo>
                <a:cubicBezTo>
                  <a:pt x="4414" y="7575"/>
                  <a:pt x="4465" y="7563"/>
                  <a:pt x="4494" y="7518"/>
                </a:cubicBezTo>
                <a:cubicBezTo>
                  <a:pt x="4534" y="7447"/>
                  <a:pt x="4554" y="7411"/>
                  <a:pt x="4588" y="7411"/>
                </a:cubicBezTo>
                <a:cubicBezTo>
                  <a:pt x="4622" y="7411"/>
                  <a:pt x="4671" y="7447"/>
                  <a:pt x="4767" y="7518"/>
                </a:cubicBezTo>
                <a:cubicBezTo>
                  <a:pt x="4773" y="7523"/>
                  <a:pt x="4784" y="7535"/>
                  <a:pt x="4790" y="7535"/>
                </a:cubicBezTo>
                <a:cubicBezTo>
                  <a:pt x="4805" y="7535"/>
                  <a:pt x="4826" y="7540"/>
                  <a:pt x="4839" y="7540"/>
                </a:cubicBezTo>
                <a:cubicBezTo>
                  <a:pt x="4846" y="7540"/>
                  <a:pt x="4851" y="7539"/>
                  <a:pt x="4853" y="7535"/>
                </a:cubicBezTo>
                <a:cubicBezTo>
                  <a:pt x="4864" y="7501"/>
                  <a:pt x="4904" y="7495"/>
                  <a:pt x="4955" y="7495"/>
                </a:cubicBezTo>
                <a:cubicBezTo>
                  <a:pt x="4950" y="7501"/>
                  <a:pt x="4944" y="7512"/>
                  <a:pt x="4938" y="7518"/>
                </a:cubicBezTo>
                <a:cubicBezTo>
                  <a:pt x="4915" y="7535"/>
                  <a:pt x="4898" y="7546"/>
                  <a:pt x="4927" y="7580"/>
                </a:cubicBezTo>
                <a:cubicBezTo>
                  <a:pt x="4954" y="7603"/>
                  <a:pt x="4977" y="7618"/>
                  <a:pt x="5000" y="7618"/>
                </a:cubicBezTo>
                <a:cubicBezTo>
                  <a:pt x="5006" y="7618"/>
                  <a:pt x="5012" y="7617"/>
                  <a:pt x="5018" y="7615"/>
                </a:cubicBezTo>
                <a:cubicBezTo>
                  <a:pt x="5046" y="7602"/>
                  <a:pt x="5078" y="7598"/>
                  <a:pt x="5112" y="7598"/>
                </a:cubicBezTo>
                <a:cubicBezTo>
                  <a:pt x="5152" y="7598"/>
                  <a:pt x="5194" y="7603"/>
                  <a:pt x="5234" y="7603"/>
                </a:cubicBezTo>
                <a:cubicBezTo>
                  <a:pt x="5253" y="7565"/>
                  <a:pt x="5288" y="7554"/>
                  <a:pt x="5330" y="7554"/>
                </a:cubicBezTo>
                <a:cubicBezTo>
                  <a:pt x="5365" y="7554"/>
                  <a:pt x="5404" y="7561"/>
                  <a:pt x="5445" y="7569"/>
                </a:cubicBezTo>
                <a:cubicBezTo>
                  <a:pt x="5456" y="7572"/>
                  <a:pt x="5466" y="7574"/>
                  <a:pt x="5477" y="7574"/>
                </a:cubicBezTo>
                <a:cubicBezTo>
                  <a:pt x="5506" y="7574"/>
                  <a:pt x="5534" y="7563"/>
                  <a:pt x="5559" y="7546"/>
                </a:cubicBezTo>
                <a:cubicBezTo>
                  <a:pt x="5578" y="7531"/>
                  <a:pt x="5605" y="7523"/>
                  <a:pt x="5632" y="7523"/>
                </a:cubicBezTo>
                <a:cubicBezTo>
                  <a:pt x="5646" y="7523"/>
                  <a:pt x="5660" y="7525"/>
                  <a:pt x="5673" y="7529"/>
                </a:cubicBezTo>
                <a:cubicBezTo>
                  <a:pt x="5747" y="7546"/>
                  <a:pt x="5827" y="7563"/>
                  <a:pt x="5901" y="7580"/>
                </a:cubicBezTo>
                <a:cubicBezTo>
                  <a:pt x="5946" y="7592"/>
                  <a:pt x="5895" y="7575"/>
                  <a:pt x="5923" y="7609"/>
                </a:cubicBezTo>
                <a:cubicBezTo>
                  <a:pt x="5929" y="7620"/>
                  <a:pt x="5923" y="7643"/>
                  <a:pt x="5906" y="7649"/>
                </a:cubicBezTo>
                <a:lnTo>
                  <a:pt x="5889" y="7649"/>
                </a:lnTo>
                <a:cubicBezTo>
                  <a:pt x="6037" y="7672"/>
                  <a:pt x="6180" y="7717"/>
                  <a:pt x="6368" y="7746"/>
                </a:cubicBezTo>
                <a:cubicBezTo>
                  <a:pt x="6425" y="7757"/>
                  <a:pt x="6487" y="7763"/>
                  <a:pt x="6544" y="7774"/>
                </a:cubicBezTo>
                <a:lnTo>
                  <a:pt x="6652" y="7763"/>
                </a:lnTo>
                <a:cubicBezTo>
                  <a:pt x="6681" y="7751"/>
                  <a:pt x="6709" y="7746"/>
                  <a:pt x="6744" y="7740"/>
                </a:cubicBezTo>
                <a:cubicBezTo>
                  <a:pt x="6766" y="7740"/>
                  <a:pt x="6789" y="7746"/>
                  <a:pt x="6806" y="7757"/>
                </a:cubicBezTo>
                <a:cubicBezTo>
                  <a:pt x="6812" y="7763"/>
                  <a:pt x="6818" y="7768"/>
                  <a:pt x="6812" y="7780"/>
                </a:cubicBezTo>
                <a:lnTo>
                  <a:pt x="6812" y="7785"/>
                </a:lnTo>
                <a:cubicBezTo>
                  <a:pt x="6909" y="7797"/>
                  <a:pt x="7006" y="7803"/>
                  <a:pt x="7102" y="7814"/>
                </a:cubicBezTo>
                <a:cubicBezTo>
                  <a:pt x="7285" y="7825"/>
                  <a:pt x="7467" y="7837"/>
                  <a:pt x="7649" y="7848"/>
                </a:cubicBezTo>
                <a:cubicBezTo>
                  <a:pt x="7735" y="7848"/>
                  <a:pt x="7820" y="7905"/>
                  <a:pt x="7848" y="7990"/>
                </a:cubicBezTo>
                <a:cubicBezTo>
                  <a:pt x="7894" y="7979"/>
                  <a:pt x="7940" y="7973"/>
                  <a:pt x="7991" y="7968"/>
                </a:cubicBezTo>
                <a:cubicBezTo>
                  <a:pt x="7991" y="7956"/>
                  <a:pt x="7991" y="7945"/>
                  <a:pt x="7997" y="7945"/>
                </a:cubicBezTo>
                <a:cubicBezTo>
                  <a:pt x="8019" y="7934"/>
                  <a:pt x="8048" y="7928"/>
                  <a:pt x="8076" y="7928"/>
                </a:cubicBezTo>
                <a:cubicBezTo>
                  <a:pt x="8150" y="7928"/>
                  <a:pt x="8224" y="7928"/>
                  <a:pt x="8298" y="7922"/>
                </a:cubicBezTo>
                <a:lnTo>
                  <a:pt x="829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endParaRPr/>
          </a:p>
        </p:txBody>
      </p:sp>
      <p:sp>
        <p:nvSpPr>
          <p:cNvPr id="17" name="Google Shape;3474;p75">
            <a:extLst>
              <a:ext uri="{FF2B5EF4-FFF2-40B4-BE49-F238E27FC236}">
                <a16:creationId xmlns="" xmlns:a16="http://schemas.microsoft.com/office/drawing/2014/main" id="{8442A497-57D6-4D13-82D1-992F437A5C12}"/>
              </a:ext>
            </a:extLst>
          </p:cNvPr>
          <p:cNvSpPr/>
          <p:nvPr/>
        </p:nvSpPr>
        <p:spPr>
          <a:xfrm rot="16277577">
            <a:off x="4348383" y="-2323933"/>
            <a:ext cx="931888" cy="5834329"/>
          </a:xfrm>
          <a:custGeom>
            <a:avLst/>
            <a:gdLst/>
            <a:ahLst/>
            <a:cxnLst/>
            <a:rect l="l" t="t" r="r" b="b"/>
            <a:pathLst>
              <a:path w="8299" h="7991" extrusionOk="0">
                <a:moveTo>
                  <a:pt x="0" y="0"/>
                </a:moveTo>
                <a:lnTo>
                  <a:pt x="0" y="6493"/>
                </a:lnTo>
                <a:cubicBezTo>
                  <a:pt x="6" y="6493"/>
                  <a:pt x="12" y="6498"/>
                  <a:pt x="18" y="6504"/>
                </a:cubicBezTo>
                <a:cubicBezTo>
                  <a:pt x="23" y="6515"/>
                  <a:pt x="35" y="6533"/>
                  <a:pt x="46" y="6550"/>
                </a:cubicBezTo>
                <a:cubicBezTo>
                  <a:pt x="206" y="6555"/>
                  <a:pt x="371" y="6567"/>
                  <a:pt x="530" y="6589"/>
                </a:cubicBezTo>
                <a:cubicBezTo>
                  <a:pt x="735" y="6612"/>
                  <a:pt x="912" y="6629"/>
                  <a:pt x="1088" y="6658"/>
                </a:cubicBezTo>
                <a:cubicBezTo>
                  <a:pt x="1114" y="6648"/>
                  <a:pt x="1143" y="6644"/>
                  <a:pt x="1171" y="6644"/>
                </a:cubicBezTo>
                <a:cubicBezTo>
                  <a:pt x="1210" y="6644"/>
                  <a:pt x="1249" y="6653"/>
                  <a:pt x="1282" y="6669"/>
                </a:cubicBezTo>
                <a:cubicBezTo>
                  <a:pt x="1299" y="6675"/>
                  <a:pt x="1305" y="6686"/>
                  <a:pt x="1316" y="6698"/>
                </a:cubicBezTo>
                <a:cubicBezTo>
                  <a:pt x="1453" y="6726"/>
                  <a:pt x="1584" y="6766"/>
                  <a:pt x="1715" y="6817"/>
                </a:cubicBezTo>
                <a:cubicBezTo>
                  <a:pt x="1738" y="6829"/>
                  <a:pt x="1760" y="6840"/>
                  <a:pt x="1783" y="6863"/>
                </a:cubicBezTo>
                <a:cubicBezTo>
                  <a:pt x="1794" y="6857"/>
                  <a:pt x="1806" y="6857"/>
                  <a:pt x="1817" y="6857"/>
                </a:cubicBezTo>
                <a:cubicBezTo>
                  <a:pt x="1925" y="6851"/>
                  <a:pt x="2034" y="6834"/>
                  <a:pt x="2142" y="6823"/>
                </a:cubicBezTo>
                <a:lnTo>
                  <a:pt x="2222" y="6869"/>
                </a:lnTo>
                <a:cubicBezTo>
                  <a:pt x="2353" y="6880"/>
                  <a:pt x="2478" y="6954"/>
                  <a:pt x="2546" y="7068"/>
                </a:cubicBezTo>
                <a:cubicBezTo>
                  <a:pt x="2780" y="7108"/>
                  <a:pt x="2922" y="7187"/>
                  <a:pt x="3156" y="7313"/>
                </a:cubicBezTo>
                <a:cubicBezTo>
                  <a:pt x="3213" y="7341"/>
                  <a:pt x="3264" y="7381"/>
                  <a:pt x="3298" y="7432"/>
                </a:cubicBezTo>
                <a:cubicBezTo>
                  <a:pt x="3338" y="7449"/>
                  <a:pt x="3378" y="7461"/>
                  <a:pt x="3418" y="7461"/>
                </a:cubicBezTo>
                <a:cubicBezTo>
                  <a:pt x="3423" y="7455"/>
                  <a:pt x="3429" y="7444"/>
                  <a:pt x="3435" y="7432"/>
                </a:cubicBezTo>
                <a:cubicBezTo>
                  <a:pt x="3446" y="7449"/>
                  <a:pt x="3463" y="7467"/>
                  <a:pt x="3480" y="7478"/>
                </a:cubicBezTo>
                <a:cubicBezTo>
                  <a:pt x="3509" y="7501"/>
                  <a:pt x="3543" y="7518"/>
                  <a:pt x="3571" y="7535"/>
                </a:cubicBezTo>
                <a:lnTo>
                  <a:pt x="3668" y="7541"/>
                </a:lnTo>
                <a:cubicBezTo>
                  <a:pt x="3684" y="7564"/>
                  <a:pt x="3710" y="7577"/>
                  <a:pt x="3739" y="7577"/>
                </a:cubicBezTo>
                <a:cubicBezTo>
                  <a:pt x="3751" y="7577"/>
                  <a:pt x="3764" y="7574"/>
                  <a:pt x="3776" y="7569"/>
                </a:cubicBezTo>
                <a:cubicBezTo>
                  <a:pt x="3782" y="7575"/>
                  <a:pt x="3793" y="7575"/>
                  <a:pt x="3805" y="7580"/>
                </a:cubicBezTo>
                <a:cubicBezTo>
                  <a:pt x="3890" y="7580"/>
                  <a:pt x="3970" y="7575"/>
                  <a:pt x="4055" y="7575"/>
                </a:cubicBezTo>
                <a:cubicBezTo>
                  <a:pt x="4055" y="7536"/>
                  <a:pt x="4075" y="7525"/>
                  <a:pt x="4102" y="7525"/>
                </a:cubicBezTo>
                <a:cubicBezTo>
                  <a:pt x="4139" y="7525"/>
                  <a:pt x="4191" y="7547"/>
                  <a:pt x="4225" y="7547"/>
                </a:cubicBezTo>
                <a:cubicBezTo>
                  <a:pt x="4228" y="7547"/>
                  <a:pt x="4230" y="7546"/>
                  <a:pt x="4232" y="7546"/>
                </a:cubicBezTo>
                <a:cubicBezTo>
                  <a:pt x="4261" y="7575"/>
                  <a:pt x="4297" y="7588"/>
                  <a:pt x="4335" y="7588"/>
                </a:cubicBezTo>
                <a:cubicBezTo>
                  <a:pt x="4343" y="7588"/>
                  <a:pt x="4350" y="7587"/>
                  <a:pt x="4357" y="7586"/>
                </a:cubicBezTo>
                <a:cubicBezTo>
                  <a:pt x="4414" y="7575"/>
                  <a:pt x="4465" y="7563"/>
                  <a:pt x="4494" y="7518"/>
                </a:cubicBezTo>
                <a:cubicBezTo>
                  <a:pt x="4534" y="7447"/>
                  <a:pt x="4554" y="7411"/>
                  <a:pt x="4588" y="7411"/>
                </a:cubicBezTo>
                <a:cubicBezTo>
                  <a:pt x="4622" y="7411"/>
                  <a:pt x="4671" y="7447"/>
                  <a:pt x="4767" y="7518"/>
                </a:cubicBezTo>
                <a:cubicBezTo>
                  <a:pt x="4773" y="7523"/>
                  <a:pt x="4784" y="7535"/>
                  <a:pt x="4790" y="7535"/>
                </a:cubicBezTo>
                <a:cubicBezTo>
                  <a:pt x="4805" y="7535"/>
                  <a:pt x="4826" y="7540"/>
                  <a:pt x="4839" y="7540"/>
                </a:cubicBezTo>
                <a:cubicBezTo>
                  <a:pt x="4846" y="7540"/>
                  <a:pt x="4851" y="7539"/>
                  <a:pt x="4853" y="7535"/>
                </a:cubicBezTo>
                <a:cubicBezTo>
                  <a:pt x="4864" y="7501"/>
                  <a:pt x="4904" y="7495"/>
                  <a:pt x="4955" y="7495"/>
                </a:cubicBezTo>
                <a:cubicBezTo>
                  <a:pt x="4950" y="7501"/>
                  <a:pt x="4944" y="7512"/>
                  <a:pt x="4938" y="7518"/>
                </a:cubicBezTo>
                <a:cubicBezTo>
                  <a:pt x="4915" y="7535"/>
                  <a:pt x="4898" y="7546"/>
                  <a:pt x="4927" y="7580"/>
                </a:cubicBezTo>
                <a:cubicBezTo>
                  <a:pt x="4954" y="7603"/>
                  <a:pt x="4977" y="7618"/>
                  <a:pt x="5000" y="7618"/>
                </a:cubicBezTo>
                <a:cubicBezTo>
                  <a:pt x="5006" y="7618"/>
                  <a:pt x="5012" y="7617"/>
                  <a:pt x="5018" y="7615"/>
                </a:cubicBezTo>
                <a:cubicBezTo>
                  <a:pt x="5046" y="7602"/>
                  <a:pt x="5078" y="7598"/>
                  <a:pt x="5112" y="7598"/>
                </a:cubicBezTo>
                <a:cubicBezTo>
                  <a:pt x="5152" y="7598"/>
                  <a:pt x="5194" y="7603"/>
                  <a:pt x="5234" y="7603"/>
                </a:cubicBezTo>
                <a:cubicBezTo>
                  <a:pt x="5253" y="7565"/>
                  <a:pt x="5288" y="7554"/>
                  <a:pt x="5330" y="7554"/>
                </a:cubicBezTo>
                <a:cubicBezTo>
                  <a:pt x="5365" y="7554"/>
                  <a:pt x="5404" y="7561"/>
                  <a:pt x="5445" y="7569"/>
                </a:cubicBezTo>
                <a:cubicBezTo>
                  <a:pt x="5456" y="7572"/>
                  <a:pt x="5466" y="7574"/>
                  <a:pt x="5477" y="7574"/>
                </a:cubicBezTo>
                <a:cubicBezTo>
                  <a:pt x="5506" y="7574"/>
                  <a:pt x="5534" y="7563"/>
                  <a:pt x="5559" y="7546"/>
                </a:cubicBezTo>
                <a:cubicBezTo>
                  <a:pt x="5578" y="7531"/>
                  <a:pt x="5605" y="7523"/>
                  <a:pt x="5632" y="7523"/>
                </a:cubicBezTo>
                <a:cubicBezTo>
                  <a:pt x="5646" y="7523"/>
                  <a:pt x="5660" y="7525"/>
                  <a:pt x="5673" y="7529"/>
                </a:cubicBezTo>
                <a:cubicBezTo>
                  <a:pt x="5747" y="7546"/>
                  <a:pt x="5827" y="7563"/>
                  <a:pt x="5901" y="7580"/>
                </a:cubicBezTo>
                <a:cubicBezTo>
                  <a:pt x="5946" y="7592"/>
                  <a:pt x="5895" y="7575"/>
                  <a:pt x="5923" y="7609"/>
                </a:cubicBezTo>
                <a:cubicBezTo>
                  <a:pt x="5929" y="7620"/>
                  <a:pt x="5923" y="7643"/>
                  <a:pt x="5906" y="7649"/>
                </a:cubicBezTo>
                <a:lnTo>
                  <a:pt x="5889" y="7649"/>
                </a:lnTo>
                <a:cubicBezTo>
                  <a:pt x="6037" y="7672"/>
                  <a:pt x="6180" y="7717"/>
                  <a:pt x="6368" y="7746"/>
                </a:cubicBezTo>
                <a:cubicBezTo>
                  <a:pt x="6425" y="7757"/>
                  <a:pt x="6487" y="7763"/>
                  <a:pt x="6544" y="7774"/>
                </a:cubicBezTo>
                <a:lnTo>
                  <a:pt x="6652" y="7763"/>
                </a:lnTo>
                <a:cubicBezTo>
                  <a:pt x="6681" y="7751"/>
                  <a:pt x="6709" y="7746"/>
                  <a:pt x="6744" y="7740"/>
                </a:cubicBezTo>
                <a:cubicBezTo>
                  <a:pt x="6766" y="7740"/>
                  <a:pt x="6789" y="7746"/>
                  <a:pt x="6806" y="7757"/>
                </a:cubicBezTo>
                <a:cubicBezTo>
                  <a:pt x="6812" y="7763"/>
                  <a:pt x="6818" y="7768"/>
                  <a:pt x="6812" y="7780"/>
                </a:cubicBezTo>
                <a:lnTo>
                  <a:pt x="6812" y="7785"/>
                </a:lnTo>
                <a:cubicBezTo>
                  <a:pt x="6909" y="7797"/>
                  <a:pt x="7006" y="7803"/>
                  <a:pt x="7102" y="7814"/>
                </a:cubicBezTo>
                <a:cubicBezTo>
                  <a:pt x="7285" y="7825"/>
                  <a:pt x="7467" y="7837"/>
                  <a:pt x="7649" y="7848"/>
                </a:cubicBezTo>
                <a:cubicBezTo>
                  <a:pt x="7735" y="7848"/>
                  <a:pt x="7820" y="7905"/>
                  <a:pt x="7848" y="7990"/>
                </a:cubicBezTo>
                <a:cubicBezTo>
                  <a:pt x="7894" y="7979"/>
                  <a:pt x="7940" y="7973"/>
                  <a:pt x="7991" y="7968"/>
                </a:cubicBezTo>
                <a:cubicBezTo>
                  <a:pt x="7991" y="7956"/>
                  <a:pt x="7991" y="7945"/>
                  <a:pt x="7997" y="7945"/>
                </a:cubicBezTo>
                <a:cubicBezTo>
                  <a:pt x="8019" y="7934"/>
                  <a:pt x="8048" y="7928"/>
                  <a:pt x="8076" y="7928"/>
                </a:cubicBezTo>
                <a:cubicBezTo>
                  <a:pt x="8150" y="7928"/>
                  <a:pt x="8224" y="7928"/>
                  <a:pt x="8298" y="7922"/>
                </a:cubicBezTo>
                <a:lnTo>
                  <a:pt x="829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endParaRPr/>
          </a:p>
        </p:txBody>
      </p:sp>
      <p:sp>
        <p:nvSpPr>
          <p:cNvPr id="3156" name="Google Shape;3156;p72"/>
          <p:cNvSpPr txBox="1">
            <a:spLocks noGrp="1"/>
          </p:cNvSpPr>
          <p:nvPr>
            <p:ph type="ctrTitle"/>
          </p:nvPr>
        </p:nvSpPr>
        <p:spPr>
          <a:xfrm rot="60000">
            <a:off x="1606719" y="214967"/>
            <a:ext cx="5549900" cy="783900"/>
          </a:xfrm>
          <a:prstGeom prst="rect">
            <a:avLst/>
          </a:prstGeom>
        </p:spPr>
        <p:txBody>
          <a:bodyPr spcFirstLastPara="1" wrap="square" lIns="91421" tIns="91421" rIns="91421" bIns="91421" anchor="ctr" anchorCtr="0">
            <a:noAutofit/>
          </a:bodyPr>
          <a:lstStyle/>
          <a:p>
            <a:r>
              <a:rPr lang="pl-PL" sz="3600" dirty="0">
                <a:solidFill>
                  <a:srgbClr val="4F493D"/>
                </a:solidFill>
              </a:rPr>
              <a:t>Dziękujemy za uwagę!</a:t>
            </a:r>
            <a:endParaRPr sz="3600" dirty="0">
              <a:solidFill>
                <a:srgbClr val="4F493D"/>
              </a:solidFill>
            </a:endParaRPr>
          </a:p>
        </p:txBody>
      </p:sp>
      <p:sp>
        <p:nvSpPr>
          <p:cNvPr id="3" name="Podtytuł 2">
            <a:extLst>
              <a:ext uri="{FF2B5EF4-FFF2-40B4-BE49-F238E27FC236}">
                <a16:creationId xmlns="" xmlns:a16="http://schemas.microsoft.com/office/drawing/2014/main" id="{3C00B688-7CA2-4607-9934-241EC8D6F8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74642" y="1386842"/>
            <a:ext cx="4334587" cy="1871599"/>
          </a:xfrm>
        </p:spPr>
        <p:txBody>
          <a:bodyPr/>
          <a:lstStyle/>
          <a:p>
            <a:r>
              <a:rPr lang="pl-PL" dirty="0" smtClean="0"/>
              <a:t>Opracowała</a:t>
            </a:r>
            <a:endParaRPr lang="pl-PL" dirty="0"/>
          </a:p>
          <a:p>
            <a:r>
              <a:rPr lang="pl-PL" dirty="0" smtClean="0"/>
              <a:t>Grupa „Kantyna</a:t>
            </a:r>
            <a:r>
              <a:rPr lang="pl-PL" dirty="0"/>
              <a:t>”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grpSp>
        <p:nvGrpSpPr>
          <p:cNvPr id="18" name="Google Shape;3487;p75">
            <a:extLst>
              <a:ext uri="{FF2B5EF4-FFF2-40B4-BE49-F238E27FC236}">
                <a16:creationId xmlns="" xmlns:a16="http://schemas.microsoft.com/office/drawing/2014/main" id="{5D4E7F46-6A25-4D50-9780-B529CC9EBAE1}"/>
              </a:ext>
            </a:extLst>
          </p:cNvPr>
          <p:cNvGrpSpPr/>
          <p:nvPr/>
        </p:nvGrpSpPr>
        <p:grpSpPr>
          <a:xfrm rot="-6299960">
            <a:off x="11309" y="404458"/>
            <a:ext cx="1888943" cy="901485"/>
            <a:chOff x="150354" y="3784874"/>
            <a:chExt cx="1888999" cy="901512"/>
          </a:xfrm>
        </p:grpSpPr>
        <p:sp>
          <p:nvSpPr>
            <p:cNvPr id="19" name="Google Shape;3488;p75">
              <a:extLst>
                <a:ext uri="{FF2B5EF4-FFF2-40B4-BE49-F238E27FC236}">
                  <a16:creationId xmlns="" xmlns:a16="http://schemas.microsoft.com/office/drawing/2014/main" id="{55ABE9FC-8650-4C1E-BBD3-147557B66BC2}"/>
                </a:ext>
              </a:extLst>
            </p:cNvPr>
            <p:cNvSpPr/>
            <p:nvPr/>
          </p:nvSpPr>
          <p:spPr>
            <a:xfrm rot="-9899938">
              <a:off x="176103" y="4015169"/>
              <a:ext cx="1837501" cy="440923"/>
            </a:xfrm>
            <a:custGeom>
              <a:avLst/>
              <a:gdLst/>
              <a:ahLst/>
              <a:cxnLst/>
              <a:rect l="l" t="t" r="r" b="b"/>
              <a:pathLst>
                <a:path w="10873" h="2609" extrusionOk="0">
                  <a:moveTo>
                    <a:pt x="9079" y="0"/>
                  </a:moveTo>
                  <a:lnTo>
                    <a:pt x="9016" y="6"/>
                  </a:lnTo>
                  <a:lnTo>
                    <a:pt x="8224" y="12"/>
                  </a:lnTo>
                  <a:lnTo>
                    <a:pt x="8162" y="12"/>
                  </a:lnTo>
                  <a:lnTo>
                    <a:pt x="7199" y="23"/>
                  </a:lnTo>
                  <a:lnTo>
                    <a:pt x="7131" y="23"/>
                  </a:lnTo>
                  <a:lnTo>
                    <a:pt x="6442" y="29"/>
                  </a:lnTo>
                  <a:lnTo>
                    <a:pt x="6379" y="29"/>
                  </a:lnTo>
                  <a:lnTo>
                    <a:pt x="5553" y="40"/>
                  </a:lnTo>
                  <a:lnTo>
                    <a:pt x="5491" y="40"/>
                  </a:lnTo>
                  <a:lnTo>
                    <a:pt x="4682" y="46"/>
                  </a:lnTo>
                  <a:lnTo>
                    <a:pt x="4619" y="46"/>
                  </a:lnTo>
                  <a:lnTo>
                    <a:pt x="3953" y="57"/>
                  </a:lnTo>
                  <a:lnTo>
                    <a:pt x="3896" y="57"/>
                  </a:lnTo>
                  <a:lnTo>
                    <a:pt x="2934" y="63"/>
                  </a:lnTo>
                  <a:lnTo>
                    <a:pt x="2865" y="63"/>
                  </a:lnTo>
                  <a:lnTo>
                    <a:pt x="1960" y="74"/>
                  </a:lnTo>
                  <a:lnTo>
                    <a:pt x="1897" y="74"/>
                  </a:lnTo>
                  <a:lnTo>
                    <a:pt x="1060" y="86"/>
                  </a:lnTo>
                  <a:lnTo>
                    <a:pt x="986" y="86"/>
                  </a:lnTo>
                  <a:lnTo>
                    <a:pt x="428" y="92"/>
                  </a:lnTo>
                  <a:lnTo>
                    <a:pt x="257" y="92"/>
                  </a:lnTo>
                  <a:lnTo>
                    <a:pt x="257" y="410"/>
                  </a:lnTo>
                  <a:lnTo>
                    <a:pt x="257" y="507"/>
                  </a:lnTo>
                  <a:lnTo>
                    <a:pt x="120" y="690"/>
                  </a:lnTo>
                  <a:lnTo>
                    <a:pt x="331" y="1105"/>
                  </a:lnTo>
                  <a:lnTo>
                    <a:pt x="371" y="1191"/>
                  </a:lnTo>
                  <a:lnTo>
                    <a:pt x="325" y="1231"/>
                  </a:lnTo>
                  <a:lnTo>
                    <a:pt x="206" y="1327"/>
                  </a:lnTo>
                  <a:lnTo>
                    <a:pt x="137" y="1390"/>
                  </a:lnTo>
                  <a:lnTo>
                    <a:pt x="1" y="1504"/>
                  </a:lnTo>
                  <a:lnTo>
                    <a:pt x="217" y="1874"/>
                  </a:lnTo>
                  <a:lnTo>
                    <a:pt x="1" y="2165"/>
                  </a:lnTo>
                  <a:lnTo>
                    <a:pt x="160" y="2239"/>
                  </a:lnTo>
                  <a:lnTo>
                    <a:pt x="354" y="2324"/>
                  </a:lnTo>
                  <a:lnTo>
                    <a:pt x="377" y="2335"/>
                  </a:lnTo>
                  <a:lnTo>
                    <a:pt x="348" y="2358"/>
                  </a:lnTo>
                  <a:lnTo>
                    <a:pt x="280" y="2432"/>
                  </a:lnTo>
                  <a:lnTo>
                    <a:pt x="120" y="2609"/>
                  </a:lnTo>
                  <a:lnTo>
                    <a:pt x="9574" y="2609"/>
                  </a:lnTo>
                  <a:lnTo>
                    <a:pt x="9859" y="2318"/>
                  </a:lnTo>
                  <a:lnTo>
                    <a:pt x="9944" y="2239"/>
                  </a:lnTo>
                  <a:lnTo>
                    <a:pt x="10434" y="1743"/>
                  </a:lnTo>
                  <a:lnTo>
                    <a:pt x="10508" y="1669"/>
                  </a:lnTo>
                  <a:lnTo>
                    <a:pt x="10782" y="1390"/>
                  </a:lnTo>
                  <a:lnTo>
                    <a:pt x="10850" y="1327"/>
                  </a:lnTo>
                  <a:lnTo>
                    <a:pt x="10873" y="1299"/>
                  </a:lnTo>
                  <a:lnTo>
                    <a:pt x="10491" y="974"/>
                  </a:lnTo>
                  <a:lnTo>
                    <a:pt x="10423" y="917"/>
                  </a:lnTo>
                  <a:lnTo>
                    <a:pt x="9910" y="479"/>
                  </a:lnTo>
                  <a:lnTo>
                    <a:pt x="9825" y="410"/>
                  </a:lnTo>
                  <a:lnTo>
                    <a:pt x="934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" name="Google Shape;3489;p75">
              <a:extLst>
                <a:ext uri="{FF2B5EF4-FFF2-40B4-BE49-F238E27FC236}">
                  <a16:creationId xmlns="" xmlns:a16="http://schemas.microsoft.com/office/drawing/2014/main" id="{AECC5B2F-065D-4F89-BB39-D6DA25303348}"/>
                </a:ext>
              </a:extLst>
            </p:cNvPr>
            <p:cNvSpPr/>
            <p:nvPr/>
          </p:nvSpPr>
          <p:spPr>
            <a:xfrm rot="-9899938">
              <a:off x="180449" y="4011679"/>
              <a:ext cx="1810462" cy="441937"/>
            </a:xfrm>
            <a:custGeom>
              <a:avLst/>
              <a:gdLst/>
              <a:ahLst/>
              <a:cxnLst/>
              <a:rect l="l" t="t" r="r" b="b"/>
              <a:pathLst>
                <a:path w="10713" h="2615" extrusionOk="0">
                  <a:moveTo>
                    <a:pt x="6334" y="371"/>
                  </a:moveTo>
                  <a:cubicBezTo>
                    <a:pt x="6556" y="376"/>
                    <a:pt x="6778" y="376"/>
                    <a:pt x="7005" y="382"/>
                  </a:cubicBezTo>
                  <a:lnTo>
                    <a:pt x="7028" y="1322"/>
                  </a:lnTo>
                  <a:lnTo>
                    <a:pt x="6368" y="1322"/>
                  </a:lnTo>
                  <a:cubicBezTo>
                    <a:pt x="6368" y="1071"/>
                    <a:pt x="6362" y="826"/>
                    <a:pt x="6345" y="576"/>
                  </a:cubicBezTo>
                  <a:cubicBezTo>
                    <a:pt x="6345" y="509"/>
                    <a:pt x="6339" y="442"/>
                    <a:pt x="6334" y="371"/>
                  </a:cubicBezTo>
                  <a:close/>
                  <a:moveTo>
                    <a:pt x="855" y="445"/>
                  </a:moveTo>
                  <a:lnTo>
                    <a:pt x="860" y="1327"/>
                  </a:lnTo>
                  <a:lnTo>
                    <a:pt x="245" y="1327"/>
                  </a:lnTo>
                  <a:cubicBezTo>
                    <a:pt x="257" y="1037"/>
                    <a:pt x="268" y="752"/>
                    <a:pt x="274" y="467"/>
                  </a:cubicBezTo>
                  <a:cubicBezTo>
                    <a:pt x="467" y="456"/>
                    <a:pt x="661" y="450"/>
                    <a:pt x="855" y="445"/>
                  </a:cubicBezTo>
                  <a:close/>
                  <a:moveTo>
                    <a:pt x="1760" y="410"/>
                  </a:moveTo>
                  <a:cubicBezTo>
                    <a:pt x="1760" y="712"/>
                    <a:pt x="1760" y="1020"/>
                    <a:pt x="1760" y="1327"/>
                  </a:cubicBezTo>
                  <a:lnTo>
                    <a:pt x="940" y="1327"/>
                  </a:lnTo>
                  <a:cubicBezTo>
                    <a:pt x="934" y="1043"/>
                    <a:pt x="929" y="764"/>
                    <a:pt x="923" y="479"/>
                  </a:cubicBezTo>
                  <a:lnTo>
                    <a:pt x="923" y="439"/>
                  </a:lnTo>
                  <a:cubicBezTo>
                    <a:pt x="1202" y="428"/>
                    <a:pt x="1481" y="416"/>
                    <a:pt x="1760" y="410"/>
                  </a:cubicBezTo>
                  <a:close/>
                  <a:moveTo>
                    <a:pt x="2734" y="382"/>
                  </a:moveTo>
                  <a:cubicBezTo>
                    <a:pt x="2740" y="701"/>
                    <a:pt x="2745" y="1014"/>
                    <a:pt x="2751" y="1327"/>
                  </a:cubicBezTo>
                  <a:lnTo>
                    <a:pt x="1823" y="1327"/>
                  </a:lnTo>
                  <a:cubicBezTo>
                    <a:pt x="1823" y="1022"/>
                    <a:pt x="1823" y="716"/>
                    <a:pt x="1823" y="410"/>
                  </a:cubicBezTo>
                  <a:cubicBezTo>
                    <a:pt x="2130" y="399"/>
                    <a:pt x="2432" y="388"/>
                    <a:pt x="2734" y="382"/>
                  </a:cubicBezTo>
                  <a:close/>
                  <a:moveTo>
                    <a:pt x="3753" y="365"/>
                  </a:moveTo>
                  <a:lnTo>
                    <a:pt x="3736" y="1327"/>
                  </a:lnTo>
                  <a:lnTo>
                    <a:pt x="2819" y="1327"/>
                  </a:lnTo>
                  <a:lnTo>
                    <a:pt x="2802" y="382"/>
                  </a:lnTo>
                  <a:cubicBezTo>
                    <a:pt x="3116" y="376"/>
                    <a:pt x="3429" y="371"/>
                    <a:pt x="3742" y="365"/>
                  </a:cubicBezTo>
                  <a:close/>
                  <a:moveTo>
                    <a:pt x="4471" y="359"/>
                  </a:moveTo>
                  <a:lnTo>
                    <a:pt x="4460" y="1327"/>
                  </a:lnTo>
                  <a:lnTo>
                    <a:pt x="3805" y="1327"/>
                  </a:lnTo>
                  <a:lnTo>
                    <a:pt x="3810" y="570"/>
                  </a:lnTo>
                  <a:lnTo>
                    <a:pt x="3810" y="365"/>
                  </a:lnTo>
                  <a:cubicBezTo>
                    <a:pt x="4033" y="365"/>
                    <a:pt x="4255" y="365"/>
                    <a:pt x="4471" y="359"/>
                  </a:cubicBezTo>
                  <a:close/>
                  <a:moveTo>
                    <a:pt x="5348" y="359"/>
                  </a:moveTo>
                  <a:cubicBezTo>
                    <a:pt x="5354" y="678"/>
                    <a:pt x="5354" y="1003"/>
                    <a:pt x="5354" y="1322"/>
                  </a:cubicBezTo>
                  <a:lnTo>
                    <a:pt x="5348" y="1327"/>
                  </a:lnTo>
                  <a:lnTo>
                    <a:pt x="4528" y="1327"/>
                  </a:lnTo>
                  <a:cubicBezTo>
                    <a:pt x="4528" y="1037"/>
                    <a:pt x="4534" y="746"/>
                    <a:pt x="4539" y="450"/>
                  </a:cubicBezTo>
                  <a:lnTo>
                    <a:pt x="4539" y="359"/>
                  </a:lnTo>
                  <a:close/>
                  <a:moveTo>
                    <a:pt x="7074" y="382"/>
                  </a:moveTo>
                  <a:cubicBezTo>
                    <a:pt x="7381" y="393"/>
                    <a:pt x="7689" y="399"/>
                    <a:pt x="7996" y="410"/>
                  </a:cubicBezTo>
                  <a:lnTo>
                    <a:pt x="7928" y="1327"/>
                  </a:lnTo>
                  <a:lnTo>
                    <a:pt x="7097" y="1327"/>
                  </a:lnTo>
                  <a:lnTo>
                    <a:pt x="7074" y="382"/>
                  </a:lnTo>
                  <a:close/>
                  <a:moveTo>
                    <a:pt x="8059" y="410"/>
                  </a:moveTo>
                  <a:lnTo>
                    <a:pt x="8218" y="416"/>
                  </a:lnTo>
                  <a:cubicBezTo>
                    <a:pt x="8441" y="422"/>
                    <a:pt x="8657" y="433"/>
                    <a:pt x="8879" y="439"/>
                  </a:cubicBezTo>
                  <a:lnTo>
                    <a:pt x="8879" y="1327"/>
                  </a:lnTo>
                  <a:lnTo>
                    <a:pt x="7991" y="1327"/>
                  </a:lnTo>
                  <a:lnTo>
                    <a:pt x="8059" y="410"/>
                  </a:lnTo>
                  <a:close/>
                  <a:moveTo>
                    <a:pt x="8947" y="445"/>
                  </a:moveTo>
                  <a:cubicBezTo>
                    <a:pt x="9192" y="456"/>
                    <a:pt x="9443" y="467"/>
                    <a:pt x="9688" y="479"/>
                  </a:cubicBezTo>
                  <a:cubicBezTo>
                    <a:pt x="9694" y="764"/>
                    <a:pt x="9699" y="1048"/>
                    <a:pt x="9705" y="1327"/>
                  </a:cubicBezTo>
                  <a:lnTo>
                    <a:pt x="8947" y="1327"/>
                  </a:lnTo>
                  <a:lnTo>
                    <a:pt x="8947" y="445"/>
                  </a:lnTo>
                  <a:close/>
                  <a:moveTo>
                    <a:pt x="5422" y="365"/>
                  </a:moveTo>
                  <a:cubicBezTo>
                    <a:pt x="5707" y="365"/>
                    <a:pt x="5992" y="371"/>
                    <a:pt x="6276" y="376"/>
                  </a:cubicBezTo>
                  <a:cubicBezTo>
                    <a:pt x="6299" y="690"/>
                    <a:pt x="6311" y="1008"/>
                    <a:pt x="6311" y="1333"/>
                  </a:cubicBezTo>
                  <a:lnTo>
                    <a:pt x="5422" y="1327"/>
                  </a:lnTo>
                  <a:lnTo>
                    <a:pt x="5422" y="405"/>
                  </a:lnTo>
                  <a:lnTo>
                    <a:pt x="5422" y="365"/>
                  </a:lnTo>
                  <a:close/>
                  <a:moveTo>
                    <a:pt x="860" y="1390"/>
                  </a:moveTo>
                  <a:cubicBezTo>
                    <a:pt x="866" y="1675"/>
                    <a:pt x="866" y="1960"/>
                    <a:pt x="872" y="2239"/>
                  </a:cubicBezTo>
                  <a:lnTo>
                    <a:pt x="217" y="2239"/>
                  </a:lnTo>
                  <a:lnTo>
                    <a:pt x="234" y="1680"/>
                  </a:lnTo>
                  <a:cubicBezTo>
                    <a:pt x="234" y="1584"/>
                    <a:pt x="240" y="1487"/>
                    <a:pt x="245" y="1390"/>
                  </a:cubicBezTo>
                  <a:close/>
                  <a:moveTo>
                    <a:pt x="1754" y="1390"/>
                  </a:moveTo>
                  <a:cubicBezTo>
                    <a:pt x="1754" y="1675"/>
                    <a:pt x="1749" y="1954"/>
                    <a:pt x="1749" y="2239"/>
                  </a:cubicBezTo>
                  <a:lnTo>
                    <a:pt x="951" y="2239"/>
                  </a:lnTo>
                  <a:cubicBezTo>
                    <a:pt x="946" y="1954"/>
                    <a:pt x="940" y="1675"/>
                    <a:pt x="940" y="1390"/>
                  </a:cubicBezTo>
                  <a:close/>
                  <a:moveTo>
                    <a:pt x="2745" y="1390"/>
                  </a:moveTo>
                  <a:lnTo>
                    <a:pt x="2757" y="2239"/>
                  </a:lnTo>
                  <a:lnTo>
                    <a:pt x="1823" y="2239"/>
                  </a:lnTo>
                  <a:lnTo>
                    <a:pt x="1823" y="1777"/>
                  </a:lnTo>
                  <a:lnTo>
                    <a:pt x="1823" y="1390"/>
                  </a:lnTo>
                  <a:close/>
                  <a:moveTo>
                    <a:pt x="3736" y="1396"/>
                  </a:moveTo>
                  <a:lnTo>
                    <a:pt x="3725" y="2239"/>
                  </a:lnTo>
                  <a:lnTo>
                    <a:pt x="2837" y="2239"/>
                  </a:lnTo>
                  <a:cubicBezTo>
                    <a:pt x="2831" y="2062"/>
                    <a:pt x="2831" y="1885"/>
                    <a:pt x="2825" y="1703"/>
                  </a:cubicBezTo>
                  <a:cubicBezTo>
                    <a:pt x="2825" y="1601"/>
                    <a:pt x="2825" y="1498"/>
                    <a:pt x="2819" y="1396"/>
                  </a:cubicBezTo>
                  <a:close/>
                  <a:moveTo>
                    <a:pt x="4460" y="1396"/>
                  </a:moveTo>
                  <a:cubicBezTo>
                    <a:pt x="4454" y="1675"/>
                    <a:pt x="4448" y="1954"/>
                    <a:pt x="4443" y="2239"/>
                  </a:cubicBezTo>
                  <a:lnTo>
                    <a:pt x="3793" y="2239"/>
                  </a:lnTo>
                  <a:cubicBezTo>
                    <a:pt x="3793" y="2096"/>
                    <a:pt x="3793" y="1948"/>
                    <a:pt x="3799" y="1806"/>
                  </a:cubicBezTo>
                  <a:lnTo>
                    <a:pt x="3805" y="1396"/>
                  </a:lnTo>
                  <a:close/>
                  <a:moveTo>
                    <a:pt x="5354" y="1390"/>
                  </a:moveTo>
                  <a:cubicBezTo>
                    <a:pt x="5354" y="1680"/>
                    <a:pt x="5348" y="1954"/>
                    <a:pt x="5348" y="2239"/>
                  </a:cubicBezTo>
                  <a:lnTo>
                    <a:pt x="4517" y="2239"/>
                  </a:lnTo>
                  <a:lnTo>
                    <a:pt x="4522" y="1749"/>
                  </a:lnTo>
                  <a:cubicBezTo>
                    <a:pt x="4522" y="1629"/>
                    <a:pt x="4522" y="1515"/>
                    <a:pt x="4528" y="1390"/>
                  </a:cubicBezTo>
                  <a:close/>
                  <a:moveTo>
                    <a:pt x="6305" y="1396"/>
                  </a:moveTo>
                  <a:cubicBezTo>
                    <a:pt x="6299" y="1658"/>
                    <a:pt x="6288" y="1925"/>
                    <a:pt x="6271" y="2193"/>
                  </a:cubicBezTo>
                  <a:lnTo>
                    <a:pt x="6271" y="2199"/>
                  </a:lnTo>
                  <a:lnTo>
                    <a:pt x="6265" y="2239"/>
                  </a:lnTo>
                  <a:lnTo>
                    <a:pt x="5422" y="2239"/>
                  </a:lnTo>
                  <a:lnTo>
                    <a:pt x="5422" y="1800"/>
                  </a:lnTo>
                  <a:lnTo>
                    <a:pt x="5422" y="1396"/>
                  </a:lnTo>
                  <a:close/>
                  <a:moveTo>
                    <a:pt x="7028" y="1396"/>
                  </a:moveTo>
                  <a:cubicBezTo>
                    <a:pt x="7034" y="1675"/>
                    <a:pt x="7040" y="1960"/>
                    <a:pt x="7045" y="2239"/>
                  </a:cubicBezTo>
                  <a:lnTo>
                    <a:pt x="6339" y="2239"/>
                  </a:lnTo>
                  <a:cubicBezTo>
                    <a:pt x="6362" y="1960"/>
                    <a:pt x="6373" y="1680"/>
                    <a:pt x="6373" y="1396"/>
                  </a:cubicBezTo>
                  <a:close/>
                  <a:moveTo>
                    <a:pt x="7922" y="1396"/>
                  </a:moveTo>
                  <a:cubicBezTo>
                    <a:pt x="7905" y="1601"/>
                    <a:pt x="7894" y="1811"/>
                    <a:pt x="7882" y="2022"/>
                  </a:cubicBezTo>
                  <a:lnTo>
                    <a:pt x="7877" y="2022"/>
                  </a:lnTo>
                  <a:cubicBezTo>
                    <a:pt x="7871" y="2096"/>
                    <a:pt x="7865" y="2165"/>
                    <a:pt x="7860" y="2239"/>
                  </a:cubicBezTo>
                  <a:lnTo>
                    <a:pt x="7119" y="2239"/>
                  </a:lnTo>
                  <a:cubicBezTo>
                    <a:pt x="7114" y="2034"/>
                    <a:pt x="7108" y="1829"/>
                    <a:pt x="7102" y="1624"/>
                  </a:cubicBezTo>
                  <a:lnTo>
                    <a:pt x="7097" y="1396"/>
                  </a:lnTo>
                  <a:close/>
                  <a:moveTo>
                    <a:pt x="8879" y="1396"/>
                  </a:moveTo>
                  <a:lnTo>
                    <a:pt x="8879" y="2239"/>
                  </a:lnTo>
                  <a:lnTo>
                    <a:pt x="7934" y="2239"/>
                  </a:lnTo>
                  <a:cubicBezTo>
                    <a:pt x="7951" y="1994"/>
                    <a:pt x="7968" y="1749"/>
                    <a:pt x="7985" y="1504"/>
                  </a:cubicBezTo>
                  <a:cubicBezTo>
                    <a:pt x="7985" y="1470"/>
                    <a:pt x="7991" y="1436"/>
                    <a:pt x="7991" y="1396"/>
                  </a:cubicBezTo>
                  <a:close/>
                  <a:moveTo>
                    <a:pt x="9711" y="1396"/>
                  </a:moveTo>
                  <a:lnTo>
                    <a:pt x="9722" y="2199"/>
                  </a:lnTo>
                  <a:lnTo>
                    <a:pt x="9722" y="2239"/>
                  </a:lnTo>
                  <a:lnTo>
                    <a:pt x="8959" y="2239"/>
                  </a:lnTo>
                  <a:cubicBezTo>
                    <a:pt x="8959" y="2079"/>
                    <a:pt x="8959" y="1920"/>
                    <a:pt x="8953" y="1760"/>
                  </a:cubicBezTo>
                  <a:lnTo>
                    <a:pt x="8953" y="1396"/>
                  </a:lnTo>
                  <a:close/>
                  <a:moveTo>
                    <a:pt x="217" y="2358"/>
                  </a:moveTo>
                  <a:lnTo>
                    <a:pt x="143" y="2432"/>
                  </a:lnTo>
                  <a:cubicBezTo>
                    <a:pt x="143" y="2489"/>
                    <a:pt x="137" y="2546"/>
                    <a:pt x="137" y="2609"/>
                  </a:cubicBezTo>
                  <a:lnTo>
                    <a:pt x="211" y="2609"/>
                  </a:lnTo>
                  <a:cubicBezTo>
                    <a:pt x="211" y="2523"/>
                    <a:pt x="211" y="2444"/>
                    <a:pt x="217" y="2358"/>
                  </a:cubicBezTo>
                  <a:close/>
                  <a:moveTo>
                    <a:pt x="8879" y="0"/>
                  </a:moveTo>
                  <a:lnTo>
                    <a:pt x="8879" y="376"/>
                  </a:lnTo>
                  <a:cubicBezTo>
                    <a:pt x="8606" y="365"/>
                    <a:pt x="8332" y="353"/>
                    <a:pt x="8065" y="342"/>
                  </a:cubicBezTo>
                  <a:cubicBezTo>
                    <a:pt x="8065" y="319"/>
                    <a:pt x="8065" y="302"/>
                    <a:pt x="8070" y="279"/>
                  </a:cubicBezTo>
                  <a:cubicBezTo>
                    <a:pt x="8076" y="188"/>
                    <a:pt x="8082" y="97"/>
                    <a:pt x="8087" y="12"/>
                  </a:cubicBezTo>
                  <a:lnTo>
                    <a:pt x="8025" y="12"/>
                  </a:lnTo>
                  <a:cubicBezTo>
                    <a:pt x="8013" y="120"/>
                    <a:pt x="8008" y="228"/>
                    <a:pt x="7996" y="342"/>
                  </a:cubicBezTo>
                  <a:cubicBezTo>
                    <a:pt x="7689" y="331"/>
                    <a:pt x="7376" y="319"/>
                    <a:pt x="7068" y="314"/>
                  </a:cubicBezTo>
                  <a:cubicBezTo>
                    <a:pt x="7068" y="274"/>
                    <a:pt x="7068" y="234"/>
                    <a:pt x="7062" y="194"/>
                  </a:cubicBezTo>
                  <a:lnTo>
                    <a:pt x="7057" y="17"/>
                  </a:lnTo>
                  <a:lnTo>
                    <a:pt x="6994" y="17"/>
                  </a:lnTo>
                  <a:cubicBezTo>
                    <a:pt x="6994" y="120"/>
                    <a:pt x="7000" y="217"/>
                    <a:pt x="7000" y="314"/>
                  </a:cubicBezTo>
                  <a:cubicBezTo>
                    <a:pt x="6778" y="308"/>
                    <a:pt x="6550" y="302"/>
                    <a:pt x="6328" y="297"/>
                  </a:cubicBezTo>
                  <a:cubicBezTo>
                    <a:pt x="6322" y="205"/>
                    <a:pt x="6311" y="120"/>
                    <a:pt x="6305" y="29"/>
                  </a:cubicBezTo>
                  <a:lnTo>
                    <a:pt x="6242" y="29"/>
                  </a:lnTo>
                  <a:cubicBezTo>
                    <a:pt x="6254" y="114"/>
                    <a:pt x="6259" y="205"/>
                    <a:pt x="6265" y="297"/>
                  </a:cubicBezTo>
                  <a:cubicBezTo>
                    <a:pt x="5980" y="291"/>
                    <a:pt x="5701" y="291"/>
                    <a:pt x="5422" y="291"/>
                  </a:cubicBezTo>
                  <a:lnTo>
                    <a:pt x="5422" y="40"/>
                  </a:lnTo>
                  <a:lnTo>
                    <a:pt x="5354" y="40"/>
                  </a:lnTo>
                  <a:lnTo>
                    <a:pt x="5354" y="297"/>
                  </a:lnTo>
                  <a:lnTo>
                    <a:pt x="4545" y="297"/>
                  </a:lnTo>
                  <a:cubicBezTo>
                    <a:pt x="4545" y="211"/>
                    <a:pt x="4545" y="131"/>
                    <a:pt x="4545" y="46"/>
                  </a:cubicBezTo>
                  <a:lnTo>
                    <a:pt x="4482" y="46"/>
                  </a:lnTo>
                  <a:lnTo>
                    <a:pt x="4482" y="297"/>
                  </a:lnTo>
                  <a:lnTo>
                    <a:pt x="3822" y="297"/>
                  </a:lnTo>
                  <a:lnTo>
                    <a:pt x="3822" y="57"/>
                  </a:lnTo>
                  <a:lnTo>
                    <a:pt x="3759" y="57"/>
                  </a:lnTo>
                  <a:cubicBezTo>
                    <a:pt x="3759" y="137"/>
                    <a:pt x="3759" y="217"/>
                    <a:pt x="3753" y="297"/>
                  </a:cubicBezTo>
                  <a:cubicBezTo>
                    <a:pt x="3435" y="302"/>
                    <a:pt x="3116" y="308"/>
                    <a:pt x="2802" y="314"/>
                  </a:cubicBezTo>
                  <a:lnTo>
                    <a:pt x="2797" y="63"/>
                  </a:lnTo>
                  <a:lnTo>
                    <a:pt x="2734" y="63"/>
                  </a:lnTo>
                  <a:lnTo>
                    <a:pt x="2734" y="314"/>
                  </a:lnTo>
                  <a:cubicBezTo>
                    <a:pt x="2426" y="319"/>
                    <a:pt x="2125" y="331"/>
                    <a:pt x="1823" y="342"/>
                  </a:cubicBezTo>
                  <a:lnTo>
                    <a:pt x="1823" y="314"/>
                  </a:lnTo>
                  <a:lnTo>
                    <a:pt x="1823" y="74"/>
                  </a:lnTo>
                  <a:lnTo>
                    <a:pt x="1760" y="74"/>
                  </a:lnTo>
                  <a:lnTo>
                    <a:pt x="1760" y="342"/>
                  </a:lnTo>
                  <a:cubicBezTo>
                    <a:pt x="1481" y="353"/>
                    <a:pt x="1202" y="359"/>
                    <a:pt x="923" y="371"/>
                  </a:cubicBezTo>
                  <a:cubicBezTo>
                    <a:pt x="923" y="279"/>
                    <a:pt x="923" y="177"/>
                    <a:pt x="917" y="80"/>
                  </a:cubicBezTo>
                  <a:lnTo>
                    <a:pt x="849" y="80"/>
                  </a:lnTo>
                  <a:lnTo>
                    <a:pt x="849" y="376"/>
                  </a:lnTo>
                  <a:lnTo>
                    <a:pt x="274" y="399"/>
                  </a:lnTo>
                  <a:lnTo>
                    <a:pt x="274" y="359"/>
                  </a:lnTo>
                  <a:cubicBezTo>
                    <a:pt x="274" y="268"/>
                    <a:pt x="279" y="177"/>
                    <a:pt x="279" y="86"/>
                  </a:cubicBezTo>
                  <a:lnTo>
                    <a:pt x="222" y="86"/>
                  </a:lnTo>
                  <a:cubicBezTo>
                    <a:pt x="217" y="194"/>
                    <a:pt x="211" y="302"/>
                    <a:pt x="211" y="405"/>
                  </a:cubicBezTo>
                  <a:lnTo>
                    <a:pt x="114" y="410"/>
                  </a:lnTo>
                  <a:lnTo>
                    <a:pt x="114" y="473"/>
                  </a:lnTo>
                  <a:lnTo>
                    <a:pt x="205" y="467"/>
                  </a:lnTo>
                  <a:lnTo>
                    <a:pt x="194" y="1111"/>
                  </a:lnTo>
                  <a:lnTo>
                    <a:pt x="188" y="1236"/>
                  </a:lnTo>
                  <a:cubicBezTo>
                    <a:pt x="188" y="1265"/>
                    <a:pt x="188" y="1299"/>
                    <a:pt x="183" y="1333"/>
                  </a:cubicBezTo>
                  <a:lnTo>
                    <a:pt x="69" y="1333"/>
                  </a:lnTo>
                  <a:lnTo>
                    <a:pt x="0" y="1390"/>
                  </a:lnTo>
                  <a:lnTo>
                    <a:pt x="183" y="1390"/>
                  </a:lnTo>
                  <a:cubicBezTo>
                    <a:pt x="171" y="1675"/>
                    <a:pt x="160" y="1960"/>
                    <a:pt x="154" y="2244"/>
                  </a:cubicBezTo>
                  <a:lnTo>
                    <a:pt x="29" y="2244"/>
                  </a:lnTo>
                  <a:lnTo>
                    <a:pt x="217" y="2324"/>
                  </a:lnTo>
                  <a:cubicBezTo>
                    <a:pt x="217" y="2318"/>
                    <a:pt x="217" y="2313"/>
                    <a:pt x="217" y="2307"/>
                  </a:cubicBezTo>
                  <a:lnTo>
                    <a:pt x="872" y="2307"/>
                  </a:lnTo>
                  <a:lnTo>
                    <a:pt x="872" y="2438"/>
                  </a:lnTo>
                  <a:lnTo>
                    <a:pt x="872" y="2609"/>
                  </a:lnTo>
                  <a:lnTo>
                    <a:pt x="951" y="2609"/>
                  </a:lnTo>
                  <a:lnTo>
                    <a:pt x="951" y="2307"/>
                  </a:lnTo>
                  <a:lnTo>
                    <a:pt x="1749" y="2307"/>
                  </a:lnTo>
                  <a:lnTo>
                    <a:pt x="1749" y="2409"/>
                  </a:lnTo>
                  <a:lnTo>
                    <a:pt x="1749" y="2609"/>
                  </a:lnTo>
                  <a:lnTo>
                    <a:pt x="1823" y="2609"/>
                  </a:lnTo>
                  <a:lnTo>
                    <a:pt x="1823" y="2512"/>
                  </a:lnTo>
                  <a:lnTo>
                    <a:pt x="1823" y="2307"/>
                  </a:lnTo>
                  <a:lnTo>
                    <a:pt x="2762" y="2307"/>
                  </a:lnTo>
                  <a:lnTo>
                    <a:pt x="2762" y="2609"/>
                  </a:lnTo>
                  <a:lnTo>
                    <a:pt x="2842" y="2609"/>
                  </a:lnTo>
                  <a:cubicBezTo>
                    <a:pt x="2842" y="2523"/>
                    <a:pt x="2837" y="2444"/>
                    <a:pt x="2837" y="2358"/>
                  </a:cubicBezTo>
                  <a:lnTo>
                    <a:pt x="2837" y="2307"/>
                  </a:lnTo>
                  <a:lnTo>
                    <a:pt x="3725" y="2307"/>
                  </a:lnTo>
                  <a:lnTo>
                    <a:pt x="3725" y="2352"/>
                  </a:lnTo>
                  <a:lnTo>
                    <a:pt x="3719" y="2609"/>
                  </a:lnTo>
                  <a:lnTo>
                    <a:pt x="3788" y="2609"/>
                  </a:lnTo>
                  <a:lnTo>
                    <a:pt x="3788" y="2307"/>
                  </a:lnTo>
                  <a:lnTo>
                    <a:pt x="4437" y="2307"/>
                  </a:lnTo>
                  <a:lnTo>
                    <a:pt x="4437" y="2313"/>
                  </a:lnTo>
                  <a:cubicBezTo>
                    <a:pt x="4437" y="2409"/>
                    <a:pt x="4437" y="2512"/>
                    <a:pt x="4431" y="2609"/>
                  </a:cubicBezTo>
                  <a:lnTo>
                    <a:pt x="4511" y="2609"/>
                  </a:lnTo>
                  <a:lnTo>
                    <a:pt x="4511" y="2398"/>
                  </a:lnTo>
                  <a:lnTo>
                    <a:pt x="4511" y="2307"/>
                  </a:lnTo>
                  <a:lnTo>
                    <a:pt x="5348" y="2307"/>
                  </a:lnTo>
                  <a:lnTo>
                    <a:pt x="5348" y="2409"/>
                  </a:lnTo>
                  <a:lnTo>
                    <a:pt x="5348" y="2609"/>
                  </a:lnTo>
                  <a:lnTo>
                    <a:pt x="5416" y="2609"/>
                  </a:lnTo>
                  <a:lnTo>
                    <a:pt x="5416" y="2506"/>
                  </a:lnTo>
                  <a:lnTo>
                    <a:pt x="5416" y="2307"/>
                  </a:lnTo>
                  <a:lnTo>
                    <a:pt x="6254" y="2307"/>
                  </a:lnTo>
                  <a:cubicBezTo>
                    <a:pt x="6248" y="2409"/>
                    <a:pt x="6237" y="2512"/>
                    <a:pt x="6225" y="2609"/>
                  </a:cubicBezTo>
                  <a:lnTo>
                    <a:pt x="6299" y="2609"/>
                  </a:lnTo>
                  <a:cubicBezTo>
                    <a:pt x="6311" y="2512"/>
                    <a:pt x="6316" y="2409"/>
                    <a:pt x="6328" y="2307"/>
                  </a:cubicBezTo>
                  <a:lnTo>
                    <a:pt x="7045" y="2307"/>
                  </a:lnTo>
                  <a:cubicBezTo>
                    <a:pt x="7045" y="2409"/>
                    <a:pt x="7045" y="2512"/>
                    <a:pt x="7051" y="2609"/>
                  </a:cubicBezTo>
                  <a:lnTo>
                    <a:pt x="7119" y="2609"/>
                  </a:lnTo>
                  <a:cubicBezTo>
                    <a:pt x="7119" y="2512"/>
                    <a:pt x="7119" y="2409"/>
                    <a:pt x="7114" y="2307"/>
                  </a:cubicBezTo>
                  <a:lnTo>
                    <a:pt x="7848" y="2307"/>
                  </a:lnTo>
                  <a:cubicBezTo>
                    <a:pt x="7837" y="2409"/>
                    <a:pt x="7831" y="2512"/>
                    <a:pt x="7825" y="2609"/>
                  </a:cubicBezTo>
                  <a:lnTo>
                    <a:pt x="7900" y="2609"/>
                  </a:lnTo>
                  <a:cubicBezTo>
                    <a:pt x="7905" y="2512"/>
                    <a:pt x="7911" y="2409"/>
                    <a:pt x="7922" y="2307"/>
                  </a:cubicBezTo>
                  <a:lnTo>
                    <a:pt x="8873" y="2307"/>
                  </a:lnTo>
                  <a:lnTo>
                    <a:pt x="8873" y="2421"/>
                  </a:lnTo>
                  <a:lnTo>
                    <a:pt x="8873" y="2614"/>
                  </a:lnTo>
                  <a:lnTo>
                    <a:pt x="8953" y="2614"/>
                  </a:lnTo>
                  <a:lnTo>
                    <a:pt x="8953" y="2307"/>
                  </a:lnTo>
                  <a:lnTo>
                    <a:pt x="9716" y="2307"/>
                  </a:lnTo>
                  <a:lnTo>
                    <a:pt x="9716" y="2324"/>
                  </a:lnTo>
                  <a:lnTo>
                    <a:pt x="9802" y="2239"/>
                  </a:lnTo>
                  <a:lnTo>
                    <a:pt x="9790" y="2239"/>
                  </a:lnTo>
                  <a:cubicBezTo>
                    <a:pt x="9785" y="2045"/>
                    <a:pt x="9779" y="1851"/>
                    <a:pt x="9773" y="1652"/>
                  </a:cubicBezTo>
                  <a:cubicBezTo>
                    <a:pt x="9773" y="1567"/>
                    <a:pt x="9768" y="1481"/>
                    <a:pt x="9768" y="1396"/>
                  </a:cubicBezTo>
                  <a:lnTo>
                    <a:pt x="10286" y="1396"/>
                  </a:lnTo>
                  <a:cubicBezTo>
                    <a:pt x="10286" y="1510"/>
                    <a:pt x="10286" y="1629"/>
                    <a:pt x="10292" y="1743"/>
                  </a:cubicBezTo>
                  <a:lnTo>
                    <a:pt x="10366" y="1675"/>
                  </a:lnTo>
                  <a:cubicBezTo>
                    <a:pt x="10366" y="1578"/>
                    <a:pt x="10360" y="1487"/>
                    <a:pt x="10360" y="1396"/>
                  </a:cubicBezTo>
                  <a:lnTo>
                    <a:pt x="10645" y="1396"/>
                  </a:lnTo>
                  <a:lnTo>
                    <a:pt x="10713" y="1327"/>
                  </a:lnTo>
                  <a:lnTo>
                    <a:pt x="10360" y="1327"/>
                  </a:lnTo>
                  <a:cubicBezTo>
                    <a:pt x="10360" y="1208"/>
                    <a:pt x="10360" y="1094"/>
                    <a:pt x="10354" y="974"/>
                  </a:cubicBezTo>
                  <a:lnTo>
                    <a:pt x="10286" y="917"/>
                  </a:lnTo>
                  <a:lnTo>
                    <a:pt x="10286" y="917"/>
                  </a:lnTo>
                  <a:cubicBezTo>
                    <a:pt x="10286" y="1054"/>
                    <a:pt x="10286" y="1191"/>
                    <a:pt x="10292" y="1327"/>
                  </a:cubicBezTo>
                  <a:lnTo>
                    <a:pt x="9768" y="1327"/>
                  </a:lnTo>
                  <a:cubicBezTo>
                    <a:pt x="9762" y="1043"/>
                    <a:pt x="9756" y="764"/>
                    <a:pt x="9750" y="479"/>
                  </a:cubicBezTo>
                  <a:lnTo>
                    <a:pt x="9768" y="479"/>
                  </a:lnTo>
                  <a:lnTo>
                    <a:pt x="9682" y="410"/>
                  </a:lnTo>
                  <a:cubicBezTo>
                    <a:pt x="9437" y="399"/>
                    <a:pt x="9187" y="388"/>
                    <a:pt x="8942" y="376"/>
                  </a:cubicBezTo>
                  <a:lnTo>
                    <a:pt x="8942" y="279"/>
                  </a:lnTo>
                  <a:lnTo>
                    <a:pt x="894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4" name="Grafika 3">
            <a:extLst>
              <a:ext uri="{FF2B5EF4-FFF2-40B4-BE49-F238E27FC236}">
                <a16:creationId xmlns="" xmlns:a16="http://schemas.microsoft.com/office/drawing/2014/main" id="{45A55D4A-7E75-4F16-A56C-A79F4B905C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64126" y="2477100"/>
            <a:ext cx="1562682" cy="1562682"/>
          </a:xfrm>
          <a:prstGeom prst="rect">
            <a:avLst/>
          </a:prstGeom>
        </p:spPr>
      </p:pic>
      <p:sp>
        <p:nvSpPr>
          <p:cNvPr id="6" name="Schemat blokowy: operacja sumowania 5">
            <a:hlinkClick r:id="" action="ppaction://hlinkshowjump?jump=endshow"/>
          </p:cNvPr>
          <p:cNvSpPr/>
          <p:nvPr/>
        </p:nvSpPr>
        <p:spPr>
          <a:xfrm>
            <a:off x="8791107" y="187646"/>
            <a:ext cx="189851" cy="185104"/>
          </a:xfrm>
          <a:prstGeom prst="flowChartSummingJunction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26399875"/>
      </p:ext>
    </p:extLst>
  </p:cSld>
  <p:clrMapOvr>
    <a:masterClrMapping/>
  </p:clrMapOvr>
  <p:transition spd="slow" advClick="0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50" y="192604"/>
            <a:ext cx="7190730" cy="4763860"/>
          </a:xfrm>
          <a:prstGeom prst="rect">
            <a:avLst/>
          </a:prstGeom>
        </p:spPr>
      </p:pic>
      <p:sp>
        <p:nvSpPr>
          <p:cNvPr id="6" name="Elipsa 5">
            <a:hlinkClick r:id="rId3" action="ppaction://hlinksldjump"/>
          </p:cNvPr>
          <p:cNvSpPr/>
          <p:nvPr/>
        </p:nvSpPr>
        <p:spPr>
          <a:xfrm>
            <a:off x="3416300" y="1019175"/>
            <a:ext cx="195263" cy="195263"/>
          </a:xfrm>
          <a:prstGeom prst="ellipse">
            <a:avLst/>
          </a:prstGeom>
          <a:solidFill>
            <a:srgbClr val="6699FF"/>
          </a:solidFill>
          <a:ln>
            <a:solidFill>
              <a:srgbClr val="0000CC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wordArtVert" rtlCol="0" anchor="ctr" anchorCtr="1"/>
          <a:lstStyle/>
          <a:p>
            <a:pPr algn="ctr"/>
            <a:r>
              <a:rPr lang="pl-PL" sz="900" b="1" dirty="0">
                <a:solidFill>
                  <a:schemeClr val="tx1"/>
                </a:solidFill>
                <a:latin typeface="Adobe Gothic Std B" pitchFamily="34" charset="-128"/>
                <a:ea typeface="Adobe Gothic Std B" pitchFamily="34" charset="-128"/>
              </a:rPr>
              <a:t>1</a:t>
            </a:r>
          </a:p>
        </p:txBody>
      </p:sp>
      <p:sp>
        <p:nvSpPr>
          <p:cNvPr id="7" name="Elipsa 6">
            <a:hlinkClick r:id="rId4" action="ppaction://hlinksldjump" highlightClick="1"/>
          </p:cNvPr>
          <p:cNvSpPr/>
          <p:nvPr/>
        </p:nvSpPr>
        <p:spPr>
          <a:xfrm>
            <a:off x="3429793" y="1243013"/>
            <a:ext cx="195263" cy="195263"/>
          </a:xfrm>
          <a:prstGeom prst="ellipse">
            <a:avLst/>
          </a:prstGeom>
          <a:solidFill>
            <a:srgbClr val="6699FF"/>
          </a:solidFill>
          <a:ln>
            <a:solidFill>
              <a:srgbClr val="0000CC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wordArtVert" rtlCol="0" anchor="ctr" anchorCtr="1"/>
          <a:lstStyle/>
          <a:p>
            <a:pPr algn="ctr"/>
            <a:r>
              <a:rPr lang="pl-PL" sz="900" b="1" dirty="0">
                <a:solidFill>
                  <a:schemeClr val="tx1"/>
                </a:solidFill>
                <a:latin typeface="Adobe Gothic Std B" pitchFamily="34" charset="-128"/>
                <a:ea typeface="Adobe Gothic Std B" pitchFamily="34" charset="-128"/>
              </a:rPr>
              <a:t>2</a:t>
            </a:r>
          </a:p>
        </p:txBody>
      </p:sp>
      <p:sp>
        <p:nvSpPr>
          <p:cNvPr id="8" name="Elipsa 7">
            <a:hlinkClick r:id="rId5" action="ppaction://hlinksldjump"/>
          </p:cNvPr>
          <p:cNvSpPr/>
          <p:nvPr/>
        </p:nvSpPr>
        <p:spPr>
          <a:xfrm>
            <a:off x="2409825" y="1293813"/>
            <a:ext cx="195263" cy="195263"/>
          </a:xfrm>
          <a:prstGeom prst="ellipse">
            <a:avLst/>
          </a:prstGeom>
          <a:solidFill>
            <a:srgbClr val="6699FF"/>
          </a:solidFill>
          <a:ln>
            <a:solidFill>
              <a:srgbClr val="0000CC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wordArtVert" rtlCol="0" anchor="ctr" anchorCtr="1"/>
          <a:lstStyle/>
          <a:p>
            <a:pPr algn="ctr"/>
            <a:r>
              <a:rPr lang="pl-PL" sz="900" b="1" dirty="0">
                <a:solidFill>
                  <a:schemeClr val="tx1"/>
                </a:solidFill>
                <a:latin typeface="Adobe Gothic Std B" pitchFamily="34" charset="-128"/>
                <a:ea typeface="Adobe Gothic Std B" pitchFamily="34" charset="-128"/>
              </a:rPr>
              <a:t>3</a:t>
            </a:r>
          </a:p>
        </p:txBody>
      </p:sp>
      <p:sp>
        <p:nvSpPr>
          <p:cNvPr id="9" name="Elipsa 8">
            <a:hlinkClick r:id="rId6" action="ppaction://hlinksldjump"/>
          </p:cNvPr>
          <p:cNvSpPr/>
          <p:nvPr/>
        </p:nvSpPr>
        <p:spPr>
          <a:xfrm>
            <a:off x="4745037" y="1845434"/>
            <a:ext cx="195263" cy="195263"/>
          </a:xfrm>
          <a:prstGeom prst="ellipse">
            <a:avLst/>
          </a:prstGeom>
          <a:solidFill>
            <a:srgbClr val="6699FF"/>
          </a:solidFill>
          <a:ln>
            <a:solidFill>
              <a:srgbClr val="0000CC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wordArtVert" rtlCol="0" anchor="ctr" anchorCtr="1"/>
          <a:lstStyle/>
          <a:p>
            <a:pPr algn="ctr"/>
            <a:r>
              <a:rPr lang="pl-PL" sz="900" b="1" dirty="0">
                <a:solidFill>
                  <a:schemeClr val="tx1"/>
                </a:solidFill>
                <a:latin typeface="Adobe Gothic Std B" pitchFamily="34" charset="-128"/>
                <a:ea typeface="Adobe Gothic Std B" pitchFamily="34" charset="-128"/>
              </a:rPr>
              <a:t>4</a:t>
            </a:r>
          </a:p>
        </p:txBody>
      </p:sp>
      <p:sp>
        <p:nvSpPr>
          <p:cNvPr id="10" name="Elipsa 9">
            <a:hlinkClick r:id="rId7" action="ppaction://hlinksldjump"/>
          </p:cNvPr>
          <p:cNvSpPr/>
          <p:nvPr/>
        </p:nvSpPr>
        <p:spPr>
          <a:xfrm>
            <a:off x="6826868" y="2240719"/>
            <a:ext cx="195263" cy="195263"/>
          </a:xfrm>
          <a:prstGeom prst="ellipse">
            <a:avLst/>
          </a:prstGeom>
          <a:solidFill>
            <a:srgbClr val="6699FF"/>
          </a:solidFill>
          <a:ln>
            <a:solidFill>
              <a:srgbClr val="0000CC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wordArtVert" rtlCol="0" anchor="ctr" anchorCtr="1"/>
          <a:lstStyle/>
          <a:p>
            <a:pPr algn="ctr"/>
            <a:r>
              <a:rPr lang="pl-PL" sz="900" b="1" dirty="0">
                <a:solidFill>
                  <a:schemeClr val="tx1"/>
                </a:solidFill>
                <a:latin typeface="Adobe Gothic Std B" pitchFamily="34" charset="-128"/>
                <a:ea typeface="Adobe Gothic Std B" pitchFamily="34" charset="-128"/>
              </a:rPr>
              <a:t>7</a:t>
            </a:r>
          </a:p>
        </p:txBody>
      </p:sp>
      <p:sp>
        <p:nvSpPr>
          <p:cNvPr id="11" name="Elipsa 10">
            <a:hlinkClick r:id="rId8" action="ppaction://hlinksldjump"/>
          </p:cNvPr>
          <p:cNvSpPr/>
          <p:nvPr/>
        </p:nvSpPr>
        <p:spPr>
          <a:xfrm>
            <a:off x="2282413" y="2112964"/>
            <a:ext cx="195263" cy="195263"/>
          </a:xfrm>
          <a:prstGeom prst="ellipse">
            <a:avLst/>
          </a:prstGeom>
          <a:solidFill>
            <a:srgbClr val="6699FF"/>
          </a:solidFill>
          <a:ln>
            <a:solidFill>
              <a:srgbClr val="0000CC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wordArtVert" rtlCol="0" anchor="ctr" anchorCtr="1"/>
          <a:lstStyle/>
          <a:p>
            <a:pPr algn="ctr"/>
            <a:r>
              <a:rPr lang="pl-PL" sz="900" b="1" dirty="0">
                <a:solidFill>
                  <a:schemeClr val="tx1"/>
                </a:solidFill>
                <a:latin typeface="Adobe Gothic Std B" pitchFamily="34" charset="-128"/>
                <a:ea typeface="Adobe Gothic Std B" pitchFamily="34" charset="-128"/>
              </a:rPr>
              <a:t>6</a:t>
            </a:r>
          </a:p>
        </p:txBody>
      </p:sp>
      <p:sp>
        <p:nvSpPr>
          <p:cNvPr id="12" name="Elipsa 11">
            <a:hlinkClick r:id="rId9" action="ppaction://hlinksldjump"/>
          </p:cNvPr>
          <p:cNvSpPr/>
          <p:nvPr/>
        </p:nvSpPr>
        <p:spPr>
          <a:xfrm>
            <a:off x="1931099" y="3692875"/>
            <a:ext cx="195263" cy="195263"/>
          </a:xfrm>
          <a:prstGeom prst="ellipse">
            <a:avLst/>
          </a:prstGeom>
          <a:solidFill>
            <a:srgbClr val="6699FF"/>
          </a:solidFill>
          <a:ln>
            <a:solidFill>
              <a:srgbClr val="0000CC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wordArtVert" rtlCol="0" anchor="ctr" anchorCtr="1"/>
          <a:lstStyle/>
          <a:p>
            <a:pPr algn="ctr"/>
            <a:r>
              <a:rPr lang="pl-PL" sz="900" b="1" dirty="0">
                <a:solidFill>
                  <a:schemeClr val="tx1"/>
                </a:solidFill>
                <a:latin typeface="Adobe Gothic Std B" pitchFamily="34" charset="-128"/>
                <a:ea typeface="Adobe Gothic Std B" pitchFamily="34" charset="-128"/>
              </a:rPr>
              <a:t>8</a:t>
            </a:r>
          </a:p>
        </p:txBody>
      </p:sp>
      <p:sp>
        <p:nvSpPr>
          <p:cNvPr id="13" name="Elipsa 12">
            <a:hlinkClick r:id="rId10" action="ppaction://hlinksldjump"/>
          </p:cNvPr>
          <p:cNvSpPr/>
          <p:nvPr/>
        </p:nvSpPr>
        <p:spPr>
          <a:xfrm>
            <a:off x="1757712" y="4539035"/>
            <a:ext cx="195263" cy="195263"/>
          </a:xfrm>
          <a:prstGeom prst="ellipse">
            <a:avLst/>
          </a:prstGeom>
          <a:solidFill>
            <a:srgbClr val="6699FF"/>
          </a:solidFill>
          <a:ln>
            <a:solidFill>
              <a:srgbClr val="0000CC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wordArtVert" rtlCol="0" anchor="ctr" anchorCtr="1"/>
          <a:lstStyle/>
          <a:p>
            <a:pPr algn="ctr"/>
            <a:r>
              <a:rPr lang="pl-PL" sz="900" b="1" dirty="0">
                <a:solidFill>
                  <a:schemeClr val="tx1"/>
                </a:solidFill>
                <a:latin typeface="Adobe Gothic Std B" pitchFamily="34" charset="-128"/>
                <a:ea typeface="Adobe Gothic Std B" pitchFamily="34" charset="-128"/>
              </a:rPr>
              <a:t>9</a:t>
            </a:r>
          </a:p>
        </p:txBody>
      </p:sp>
      <p:sp>
        <p:nvSpPr>
          <p:cNvPr id="14" name="Elipsa 13">
            <a:hlinkClick r:id="rId11" action="ppaction://hlinksldjump"/>
          </p:cNvPr>
          <p:cNvSpPr/>
          <p:nvPr/>
        </p:nvSpPr>
        <p:spPr>
          <a:xfrm>
            <a:off x="5700536" y="1659695"/>
            <a:ext cx="195263" cy="195263"/>
          </a:xfrm>
          <a:prstGeom prst="ellipse">
            <a:avLst/>
          </a:prstGeom>
          <a:solidFill>
            <a:srgbClr val="6699FF"/>
          </a:solidFill>
          <a:ln>
            <a:solidFill>
              <a:srgbClr val="0000CC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wordArtVert" rtlCol="0" anchor="ctr" anchorCtr="1"/>
          <a:lstStyle/>
          <a:p>
            <a:pPr algn="ctr"/>
            <a:r>
              <a:rPr lang="pl-PL" sz="900" b="1" dirty="0">
                <a:solidFill>
                  <a:schemeClr val="tx1"/>
                </a:solidFill>
                <a:latin typeface="Adobe Gothic Std B" pitchFamily="34" charset="-128"/>
                <a:ea typeface="Adobe Gothic Std B" pitchFamily="34" charset="-128"/>
              </a:rPr>
              <a:t>5</a:t>
            </a:r>
          </a:p>
        </p:txBody>
      </p:sp>
      <p:sp>
        <p:nvSpPr>
          <p:cNvPr id="16" name="Strzałka w prawo 15">
            <a:hlinkClick r:id="" action="ppaction://hlinkshowjump?jump=nextslide"/>
          </p:cNvPr>
          <p:cNvSpPr/>
          <p:nvPr/>
        </p:nvSpPr>
        <p:spPr>
          <a:xfrm>
            <a:off x="8283575" y="4686299"/>
            <a:ext cx="307976" cy="252625"/>
          </a:xfrm>
          <a:prstGeom prst="rightArrow">
            <a:avLst/>
          </a:prstGeom>
          <a:ln w="127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3" name="Grupa 2"/>
          <p:cNvGrpSpPr/>
          <p:nvPr/>
        </p:nvGrpSpPr>
        <p:grpSpPr>
          <a:xfrm>
            <a:off x="872460" y="1033702"/>
            <a:ext cx="5954408" cy="3700841"/>
            <a:chOff x="872460" y="1033702"/>
            <a:chExt cx="5954408" cy="3700841"/>
          </a:xfrm>
        </p:grpSpPr>
        <p:sp>
          <p:nvSpPr>
            <p:cNvPr id="2" name="pole tekstowe 1"/>
            <p:cNvSpPr txBox="1"/>
            <p:nvPr/>
          </p:nvSpPr>
          <p:spPr>
            <a:xfrm>
              <a:off x="1539876" y="1304410"/>
              <a:ext cx="840168" cy="184666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  <a:effectLst>
              <a:softEdge rad="31750"/>
            </a:effectLst>
          </p:spPr>
          <p:txBody>
            <a:bodyPr wrap="square" rtlCol="0">
              <a:spAutoFit/>
            </a:bodyPr>
            <a:lstStyle/>
            <a:p>
              <a:pPr algn="r"/>
              <a:r>
                <a:rPr lang="pl-PL" sz="600" dirty="0">
                  <a:latin typeface="Georgia" pitchFamily="18" charset="0"/>
                </a:rPr>
                <a:t>Kliknij po więcej</a:t>
              </a:r>
              <a:r>
                <a:rPr lang="pl-PL" sz="600" dirty="0">
                  <a:latin typeface="Georgia" pitchFamily="18" charset="0"/>
                  <a:sym typeface="Wingdings"/>
                </a:rPr>
                <a:t> </a:t>
              </a:r>
              <a:endParaRPr lang="pl-PL" sz="600" dirty="0">
                <a:latin typeface="Georgia" pitchFamily="18" charset="0"/>
              </a:endParaRPr>
            </a:p>
          </p:txBody>
        </p:sp>
        <p:sp>
          <p:nvSpPr>
            <p:cNvPr id="17" name="pole tekstowe 16"/>
            <p:cNvSpPr txBox="1"/>
            <p:nvPr/>
          </p:nvSpPr>
          <p:spPr>
            <a:xfrm>
              <a:off x="1435259" y="2112964"/>
              <a:ext cx="840168" cy="184666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  <a:effectLst>
              <a:softEdge rad="31750"/>
            </a:effectLst>
          </p:spPr>
          <p:txBody>
            <a:bodyPr wrap="square" rtlCol="0">
              <a:spAutoFit/>
            </a:bodyPr>
            <a:lstStyle/>
            <a:p>
              <a:pPr algn="r"/>
              <a:r>
                <a:rPr lang="pl-PL" sz="600" dirty="0">
                  <a:latin typeface="Georgia" pitchFamily="18" charset="0"/>
                </a:rPr>
                <a:t>Kliknij po więcej</a:t>
              </a:r>
              <a:r>
                <a:rPr lang="pl-PL" sz="600" dirty="0">
                  <a:latin typeface="Georgia" pitchFamily="18" charset="0"/>
                  <a:sym typeface="Wingdings"/>
                </a:rPr>
                <a:t> </a:t>
              </a:r>
              <a:endParaRPr lang="pl-PL" sz="600" dirty="0">
                <a:latin typeface="Georgia" pitchFamily="18" charset="0"/>
              </a:endParaRPr>
            </a:p>
          </p:txBody>
        </p:sp>
        <p:sp>
          <p:nvSpPr>
            <p:cNvPr id="18" name="pole tekstowe 17"/>
            <p:cNvSpPr txBox="1"/>
            <p:nvPr/>
          </p:nvSpPr>
          <p:spPr>
            <a:xfrm>
              <a:off x="991585" y="3703472"/>
              <a:ext cx="840168" cy="184666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  <a:effectLst>
              <a:softEdge rad="31750"/>
            </a:effectLst>
          </p:spPr>
          <p:txBody>
            <a:bodyPr wrap="square" rtlCol="0">
              <a:spAutoFit/>
            </a:bodyPr>
            <a:lstStyle/>
            <a:p>
              <a:pPr algn="r"/>
              <a:r>
                <a:rPr lang="pl-PL" sz="600" dirty="0">
                  <a:latin typeface="Georgia" pitchFamily="18" charset="0"/>
                </a:rPr>
                <a:t>Kliknij po więcej</a:t>
              </a:r>
              <a:r>
                <a:rPr lang="pl-PL" sz="600" dirty="0">
                  <a:latin typeface="Georgia" pitchFamily="18" charset="0"/>
                  <a:sym typeface="Wingdings"/>
                </a:rPr>
                <a:t> </a:t>
              </a:r>
              <a:endParaRPr lang="pl-PL" sz="600" dirty="0">
                <a:latin typeface="Georgia" pitchFamily="18" charset="0"/>
              </a:endParaRPr>
            </a:p>
          </p:txBody>
        </p:sp>
        <p:sp>
          <p:nvSpPr>
            <p:cNvPr id="19" name="pole tekstowe 18"/>
            <p:cNvSpPr txBox="1"/>
            <p:nvPr/>
          </p:nvSpPr>
          <p:spPr>
            <a:xfrm>
              <a:off x="872460" y="4549877"/>
              <a:ext cx="840168" cy="184666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  <a:effectLst>
              <a:softEdge rad="31750"/>
            </a:effectLst>
          </p:spPr>
          <p:txBody>
            <a:bodyPr wrap="square" rtlCol="0">
              <a:spAutoFit/>
            </a:bodyPr>
            <a:lstStyle/>
            <a:p>
              <a:pPr algn="r"/>
              <a:r>
                <a:rPr lang="pl-PL" sz="600" dirty="0">
                  <a:latin typeface="Georgia" pitchFamily="18" charset="0"/>
                </a:rPr>
                <a:t>Kliknij po więcej</a:t>
              </a:r>
              <a:r>
                <a:rPr lang="pl-PL" sz="600" dirty="0">
                  <a:latin typeface="Georgia" pitchFamily="18" charset="0"/>
                  <a:sym typeface="Wingdings"/>
                </a:rPr>
                <a:t> </a:t>
              </a:r>
              <a:endParaRPr lang="pl-PL" sz="600" dirty="0">
                <a:latin typeface="Georgia" pitchFamily="18" charset="0"/>
              </a:endParaRPr>
            </a:p>
          </p:txBody>
        </p:sp>
        <p:sp>
          <p:nvSpPr>
            <p:cNvPr id="22" name="pole tekstowe 21"/>
            <p:cNvSpPr txBox="1"/>
            <p:nvPr/>
          </p:nvSpPr>
          <p:spPr>
            <a:xfrm>
              <a:off x="2559315" y="1033702"/>
              <a:ext cx="840168" cy="184666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  <a:effectLst>
              <a:softEdge rad="31750"/>
            </a:effectLst>
          </p:spPr>
          <p:txBody>
            <a:bodyPr wrap="square" rtlCol="0">
              <a:spAutoFit/>
            </a:bodyPr>
            <a:lstStyle/>
            <a:p>
              <a:pPr algn="r"/>
              <a:r>
                <a:rPr lang="pl-PL" sz="600" dirty="0">
                  <a:latin typeface="Georgia" pitchFamily="18" charset="0"/>
                </a:rPr>
                <a:t>Kliknij po więcej</a:t>
              </a:r>
              <a:r>
                <a:rPr lang="pl-PL" sz="600" dirty="0">
                  <a:latin typeface="Georgia" pitchFamily="18" charset="0"/>
                  <a:sym typeface="Wingdings"/>
                </a:rPr>
                <a:t> </a:t>
              </a:r>
              <a:endParaRPr lang="pl-PL" sz="600" dirty="0">
                <a:latin typeface="Georgia" pitchFamily="18" charset="0"/>
              </a:endParaRPr>
            </a:p>
          </p:txBody>
        </p:sp>
        <p:sp>
          <p:nvSpPr>
            <p:cNvPr id="23" name="pole tekstowe 22"/>
            <p:cNvSpPr txBox="1"/>
            <p:nvPr/>
          </p:nvSpPr>
          <p:spPr>
            <a:xfrm>
              <a:off x="2605088" y="1251798"/>
              <a:ext cx="840168" cy="184666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  <a:effectLst>
              <a:softEdge rad="31750"/>
            </a:effectLst>
          </p:spPr>
          <p:txBody>
            <a:bodyPr wrap="square" rtlCol="0">
              <a:spAutoFit/>
            </a:bodyPr>
            <a:lstStyle/>
            <a:p>
              <a:pPr algn="r"/>
              <a:r>
                <a:rPr lang="pl-PL" sz="600" dirty="0">
                  <a:latin typeface="Georgia" pitchFamily="18" charset="0"/>
                </a:rPr>
                <a:t>Kliknij po więcej</a:t>
              </a:r>
              <a:r>
                <a:rPr lang="pl-PL" sz="600" dirty="0">
                  <a:latin typeface="Georgia" pitchFamily="18" charset="0"/>
                  <a:sym typeface="Wingdings"/>
                </a:rPr>
                <a:t> </a:t>
              </a:r>
              <a:endParaRPr lang="pl-PL" sz="600" dirty="0">
                <a:latin typeface="Georgia" pitchFamily="18" charset="0"/>
              </a:endParaRPr>
            </a:p>
          </p:txBody>
        </p:sp>
        <p:sp>
          <p:nvSpPr>
            <p:cNvPr id="24" name="pole tekstowe 23"/>
            <p:cNvSpPr txBox="1"/>
            <p:nvPr/>
          </p:nvSpPr>
          <p:spPr>
            <a:xfrm>
              <a:off x="4860368" y="1659075"/>
              <a:ext cx="840168" cy="184666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  <a:effectLst>
              <a:softEdge rad="31750"/>
            </a:effectLst>
          </p:spPr>
          <p:txBody>
            <a:bodyPr wrap="square" rtlCol="0">
              <a:spAutoFit/>
            </a:bodyPr>
            <a:lstStyle/>
            <a:p>
              <a:pPr algn="r"/>
              <a:r>
                <a:rPr lang="pl-PL" sz="600" dirty="0">
                  <a:latin typeface="Georgia" pitchFamily="18" charset="0"/>
                </a:rPr>
                <a:t>Kliknij po więcej</a:t>
              </a:r>
              <a:r>
                <a:rPr lang="pl-PL" sz="600" dirty="0">
                  <a:latin typeface="Georgia" pitchFamily="18" charset="0"/>
                  <a:sym typeface="Wingdings"/>
                </a:rPr>
                <a:t> </a:t>
              </a:r>
              <a:endParaRPr lang="pl-PL" sz="600" dirty="0">
                <a:latin typeface="Georgia" pitchFamily="18" charset="0"/>
              </a:endParaRPr>
            </a:p>
          </p:txBody>
        </p:sp>
        <p:sp>
          <p:nvSpPr>
            <p:cNvPr id="25" name="pole tekstowe 24"/>
            <p:cNvSpPr txBox="1"/>
            <p:nvPr/>
          </p:nvSpPr>
          <p:spPr>
            <a:xfrm>
              <a:off x="3904869" y="1857425"/>
              <a:ext cx="840168" cy="184666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  <a:effectLst>
              <a:softEdge rad="31750"/>
            </a:effectLst>
          </p:spPr>
          <p:txBody>
            <a:bodyPr wrap="square" rtlCol="0">
              <a:spAutoFit/>
            </a:bodyPr>
            <a:lstStyle/>
            <a:p>
              <a:pPr algn="r"/>
              <a:r>
                <a:rPr lang="pl-PL" sz="600" dirty="0">
                  <a:latin typeface="Georgia" pitchFamily="18" charset="0"/>
                </a:rPr>
                <a:t>Kliknij po więcej</a:t>
              </a:r>
              <a:r>
                <a:rPr lang="pl-PL" sz="600" dirty="0">
                  <a:latin typeface="Georgia" pitchFamily="18" charset="0"/>
                  <a:sym typeface="Wingdings"/>
                </a:rPr>
                <a:t> </a:t>
              </a:r>
              <a:endParaRPr lang="pl-PL" sz="600" dirty="0">
                <a:latin typeface="Georgia" pitchFamily="18" charset="0"/>
              </a:endParaRPr>
            </a:p>
          </p:txBody>
        </p:sp>
        <p:sp>
          <p:nvSpPr>
            <p:cNvPr id="26" name="pole tekstowe 25"/>
            <p:cNvSpPr txBox="1"/>
            <p:nvPr/>
          </p:nvSpPr>
          <p:spPr>
            <a:xfrm>
              <a:off x="5986700" y="2260013"/>
              <a:ext cx="840168" cy="184666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  <a:effectLst>
              <a:softEdge rad="31750"/>
            </a:effectLst>
          </p:spPr>
          <p:txBody>
            <a:bodyPr wrap="square" rtlCol="0">
              <a:spAutoFit/>
            </a:bodyPr>
            <a:lstStyle/>
            <a:p>
              <a:pPr algn="r"/>
              <a:r>
                <a:rPr lang="pl-PL" sz="600" dirty="0">
                  <a:latin typeface="Georgia" pitchFamily="18" charset="0"/>
                </a:rPr>
                <a:t>Kliknij po więcej</a:t>
              </a:r>
              <a:r>
                <a:rPr lang="pl-PL" sz="600" dirty="0">
                  <a:latin typeface="Georgia" pitchFamily="18" charset="0"/>
                  <a:sym typeface="Wingdings"/>
                </a:rPr>
                <a:t> </a:t>
              </a:r>
              <a:endParaRPr lang="pl-PL" sz="600" dirty="0">
                <a:latin typeface="Georgia" pitchFamily="18" charset="0"/>
              </a:endParaRPr>
            </a:p>
          </p:txBody>
        </p:sp>
      </p:grpSp>
      <p:sp>
        <p:nvSpPr>
          <p:cNvPr id="27" name="Prostokąt 26">
            <a:hlinkClick r:id="rId12" action="ppaction://hlinksldjump"/>
          </p:cNvPr>
          <p:cNvSpPr/>
          <p:nvPr/>
        </p:nvSpPr>
        <p:spPr>
          <a:xfrm>
            <a:off x="8195859" y="4373977"/>
            <a:ext cx="483407" cy="223346"/>
          </a:xfrm>
          <a:prstGeom prst="rect">
            <a:avLst/>
          </a:prstGeom>
          <a:ln w="127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600" dirty="0" smtClean="0">
                <a:latin typeface="Georgia" pitchFamily="18" charset="0"/>
                <a:sym typeface="Wingdings"/>
              </a:rPr>
              <a:t>Spis</a:t>
            </a:r>
            <a:br>
              <a:rPr lang="pl-PL" sz="600" dirty="0" smtClean="0">
                <a:latin typeface="Georgia" pitchFamily="18" charset="0"/>
                <a:sym typeface="Wingdings"/>
              </a:rPr>
            </a:br>
            <a:r>
              <a:rPr lang="pl-PL" sz="600" dirty="0" smtClean="0">
                <a:latin typeface="Georgia" pitchFamily="18" charset="0"/>
                <a:sym typeface="Wingdings"/>
              </a:rPr>
              <a:t>treści</a:t>
            </a:r>
            <a:endParaRPr lang="pl-PL" sz="600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539888"/>
      </p:ext>
    </p:extLst>
  </p:cSld>
  <p:clrMapOvr>
    <a:masterClrMapping/>
  </p:clrMapOvr>
  <p:transition spd="slow" advClick="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000"/>
                            </p:stCondLst>
                            <p:childTnLst>
                              <p:par>
                                <p:cTn id="6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0"/>
                            </p:stCondLst>
                            <p:childTnLst>
                              <p:par>
                                <p:cTn id="7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2000"/>
                            </p:stCondLst>
                            <p:childTnLst>
                              <p:par>
                                <p:cTn id="9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6000"/>
                            </p:stCondLst>
                            <p:childTnLst>
                              <p:par>
                                <p:cTn id="13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8000"/>
                            </p:stCondLst>
                            <p:childTnLst>
                              <p:par>
                                <p:cTn id="14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20000"/>
                            </p:stCondLst>
                            <p:childTnLst>
                              <p:par>
                                <p:cTn id="16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20500"/>
                            </p:stCondLst>
                            <p:childTnLst>
                              <p:par>
                                <p:cTn id="169" presetID="26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1" dur="7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227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83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830" tmFilter="0, 0; 0.125,0.2665; 0.25,0.4; 0.375,0.465; 0.5,0.5;  0.625,0.535; 0.75,0.6; 0.875,0.7335; 1,1">
                                          <p:stCondLst>
                                            <p:cond delay="8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415" tmFilter="0, 0; 0.125,0.2665; 0.25,0.4; 0.375,0.465; 0.5,0.5;  0.625,0.535; 0.75,0.6; 0.875,0.7335; 1,1">
                                          <p:stCondLst>
                                            <p:cond delay="16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205" tmFilter="0, 0; 0.125,0.2665; 0.25,0.4; 0.375,0.465; 0.5,0.5;  0.625,0.535; 0.75,0.6; 0.875,0.7335; 1,1">
                                          <p:stCondLst>
                                            <p:cond delay="20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7" dur="33">
                                          <p:stCondLst>
                                            <p:cond delay="8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8" dur="207" decel="50000">
                                          <p:stCondLst>
                                            <p:cond delay="84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33">
                                          <p:stCondLst>
                                            <p:cond delay="164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0" dur="207" decel="50000">
                                          <p:stCondLst>
                                            <p:cond delay="167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33">
                                          <p:stCondLst>
                                            <p:cond delay="205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2" dur="207" decel="50000">
                                          <p:stCondLst>
                                            <p:cond delay="208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3" dur="33">
                                          <p:stCondLst>
                                            <p:cond delay="226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4" dur="207" decel="50000">
                                          <p:stCondLst>
                                            <p:cond delay="22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9"/>
                                            </p:cond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zycisk akcji: Strona główna 2">
            <a:hlinkClick r:id="rId2" action="ppaction://hlinksldjump" highlightClick="1"/>
          </p:cNvPr>
          <p:cNvSpPr/>
          <p:nvPr/>
        </p:nvSpPr>
        <p:spPr>
          <a:xfrm>
            <a:off x="7663439" y="4599544"/>
            <a:ext cx="368300" cy="368300"/>
          </a:xfrm>
          <a:prstGeom prst="actionButtonHome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pole tekstowe 3"/>
          <p:cNvSpPr txBox="1"/>
          <p:nvPr/>
        </p:nvSpPr>
        <p:spPr>
          <a:xfrm>
            <a:off x="584200" y="1276014"/>
            <a:ext cx="2209800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200" dirty="0">
                <a:latin typeface="Georgia" pitchFamily="18" charset="0"/>
              </a:rPr>
              <a:t>Miejscowości w pobliżu Królewca. Kant miał  w </a:t>
            </a:r>
            <a:r>
              <a:rPr lang="pl-PL" sz="1200" dirty="0" err="1">
                <a:latin typeface="Georgia" pitchFamily="18" charset="0"/>
              </a:rPr>
              <a:t>Moditten</a:t>
            </a:r>
            <a:r>
              <a:rPr lang="pl-PL" sz="1200" dirty="0">
                <a:latin typeface="Georgia" pitchFamily="18" charset="0"/>
              </a:rPr>
              <a:t>  znajomego leśnika i czasem robił letnie wypady na łono natury. Zapewne odpoczywał też w leśniczówce od miejskiego gwaru….</a:t>
            </a:r>
          </a:p>
          <a:p>
            <a:endParaRPr lang="pl-PL" sz="1200" dirty="0">
              <a:latin typeface="Georgia" pitchFamily="18" charset="0"/>
            </a:endParaRPr>
          </a:p>
          <a:p>
            <a:endParaRPr lang="pl-PL" sz="1200" dirty="0">
              <a:latin typeface="Georgia" pitchFamily="18" charset="0"/>
            </a:endParaRPr>
          </a:p>
          <a:p>
            <a:endParaRPr lang="pl-PL" sz="1200" dirty="0">
              <a:latin typeface="Georgia" pitchFamily="18" charset="0"/>
            </a:endParaRPr>
          </a:p>
          <a:p>
            <a:r>
              <a:rPr lang="pl-PL" sz="1200" dirty="0">
                <a:latin typeface="Georgia" pitchFamily="18" charset="0"/>
                <a:hlinkClick r:id="rId3" action="ppaction://hlinksldjump"/>
              </a:rPr>
              <a:t>Więcej tutaj</a:t>
            </a:r>
            <a:endParaRPr lang="pl-PL" sz="1200" dirty="0">
              <a:latin typeface="Georgia" pitchFamily="18" charset="0"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972" y="1515016"/>
            <a:ext cx="5346782" cy="2902539"/>
          </a:xfrm>
          <a:prstGeom prst="rect">
            <a:avLst/>
          </a:prstGeom>
          <a:ln w="88900" cap="sq" cmpd="thickThin">
            <a:solidFill>
              <a:schemeClr val="accent1">
                <a:lumMod val="9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481" y="3010735"/>
            <a:ext cx="2556200" cy="1835352"/>
          </a:xfrm>
          <a:prstGeom prst="rect">
            <a:avLst/>
          </a:prstGeom>
          <a:ln w="88900" cap="sq" cmpd="thickThin">
            <a:solidFill>
              <a:schemeClr val="accent1">
                <a:lumMod val="9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1" name="Prostokąt 10"/>
          <p:cNvSpPr/>
          <p:nvPr/>
        </p:nvSpPr>
        <p:spPr>
          <a:xfrm>
            <a:off x="3756359" y="2096715"/>
            <a:ext cx="693081" cy="20967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rostokąt 11"/>
          <p:cNvSpPr/>
          <p:nvPr/>
        </p:nvSpPr>
        <p:spPr>
          <a:xfrm>
            <a:off x="5060981" y="2370453"/>
            <a:ext cx="693081" cy="20967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Strzałka w prawo 12">
            <a:hlinkClick r:id="" action="ppaction://hlinkshowjump?jump=nextslide"/>
          </p:cNvPr>
          <p:cNvSpPr/>
          <p:nvPr/>
        </p:nvSpPr>
        <p:spPr>
          <a:xfrm>
            <a:off x="8283575" y="4686299"/>
            <a:ext cx="307976" cy="252625"/>
          </a:xfrm>
          <a:prstGeom prst="rightArrow">
            <a:avLst/>
          </a:prstGeom>
          <a:ln w="127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4" name="Tytuł 1"/>
          <p:cNvSpPr txBox="1">
            <a:spLocks/>
          </p:cNvSpPr>
          <p:nvPr/>
        </p:nvSpPr>
        <p:spPr>
          <a:xfrm rot="-696">
            <a:off x="966268" y="191877"/>
            <a:ext cx="7065470" cy="816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Grand Hotel"/>
              <a:buNone/>
              <a:defRPr sz="5000" b="0" i="0" u="none" strike="noStrike" cap="none">
                <a:solidFill>
                  <a:schemeClr val="dk1"/>
                </a:solidFill>
                <a:latin typeface="Courgette" panose="02000603070400060004" pitchFamily="2" charset="-18"/>
                <a:ea typeface="Grand Hotel"/>
                <a:cs typeface="Grand Hotel"/>
                <a:sym typeface="Grand Hote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Grand Hotel"/>
              <a:buNone/>
              <a:defRPr sz="52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Grand Hotel"/>
              <a:buNone/>
              <a:defRPr sz="52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Grand Hotel"/>
              <a:buNone/>
              <a:defRPr sz="52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Grand Hotel"/>
              <a:buNone/>
              <a:defRPr sz="52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Grand Hotel"/>
              <a:buNone/>
              <a:defRPr sz="52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Grand Hotel"/>
              <a:buNone/>
              <a:defRPr sz="52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Grand Hotel"/>
              <a:buNone/>
              <a:defRPr sz="52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Grand Hotel"/>
              <a:buNone/>
              <a:defRPr sz="52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r>
              <a:rPr lang="pl-PL" sz="2800" spc="300" dirty="0">
                <a:latin typeface="Georgia" pitchFamily="18" charset="0"/>
              </a:rPr>
              <a:t>MODITTEN  </a:t>
            </a:r>
            <a:r>
              <a:rPr lang="pl-PL" sz="2400" i="1" dirty="0">
                <a:latin typeface="Georgia" pitchFamily="18" charset="0"/>
              </a:rPr>
              <a:t>(dziś przedmieście Królewca) </a:t>
            </a:r>
            <a:br>
              <a:rPr lang="pl-PL" sz="2400" i="1" dirty="0">
                <a:latin typeface="Georgia" pitchFamily="18" charset="0"/>
              </a:rPr>
            </a:br>
            <a:r>
              <a:rPr lang="pl-PL" sz="2800" spc="300" dirty="0">
                <a:latin typeface="Georgia" pitchFamily="18" charset="0"/>
              </a:rPr>
              <a:t>i JUDITTEN </a:t>
            </a:r>
            <a:r>
              <a:rPr lang="pl-PL" sz="2400" i="1" dirty="0">
                <a:latin typeface="Georgia" pitchFamily="18" charset="0"/>
              </a:rPr>
              <a:t>(podobnie)</a:t>
            </a:r>
          </a:p>
        </p:txBody>
      </p:sp>
      <p:sp>
        <p:nvSpPr>
          <p:cNvPr id="2" name="pole tekstowe 1"/>
          <p:cNvSpPr txBox="1"/>
          <p:nvPr/>
        </p:nvSpPr>
        <p:spPr>
          <a:xfrm>
            <a:off x="5407521" y="4781720"/>
            <a:ext cx="20791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i="1" dirty="0" smtClean="0">
                <a:latin typeface="Georgia" pitchFamily="18" charset="0"/>
                <a:sym typeface="Symbol"/>
              </a:rPr>
              <a:t> </a:t>
            </a:r>
            <a:r>
              <a:rPr lang="pl-PL" sz="900" i="1" dirty="0" smtClean="0">
                <a:latin typeface="Georgia" pitchFamily="18" charset="0"/>
              </a:rPr>
              <a:t>Leśniczówka </a:t>
            </a:r>
            <a:r>
              <a:rPr lang="pl-PL" sz="900" i="1" dirty="0">
                <a:latin typeface="Georgia" pitchFamily="18" charset="0"/>
              </a:rPr>
              <a:t>Kanta w </a:t>
            </a:r>
            <a:r>
              <a:rPr lang="pl-PL" sz="900" i="1" dirty="0" err="1">
                <a:latin typeface="Georgia" pitchFamily="18" charset="0"/>
              </a:rPr>
              <a:t>Moditten</a:t>
            </a:r>
            <a:endParaRPr lang="pl-PL" sz="900" i="1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794345"/>
      </p:ext>
    </p:extLst>
  </p:cSld>
  <p:clrMapOvr>
    <a:masterClrMapping/>
  </p:clrMapOvr>
  <p:transition spd="slow" advClick="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1" grpId="0" animBg="1"/>
      <p:bldP spid="12" grpId="0" animBg="1"/>
      <p:bldP spid="13" grpId="0" animBg="1"/>
      <p:bldP spid="14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863600" y="1181100"/>
            <a:ext cx="3930650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Georgia" pitchFamily="18" charset="0"/>
              </a:rPr>
              <a:t>…..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Georgia" pitchFamily="18" charset="0"/>
              </a:rPr>
              <a:t>Z kolei w nieodległym </a:t>
            </a:r>
            <a:r>
              <a:rPr lang="pl-PL" dirty="0" err="1">
                <a:latin typeface="Georgia" pitchFamily="18" charset="0"/>
              </a:rPr>
              <a:t>Juditten</a:t>
            </a:r>
            <a:r>
              <a:rPr lang="pl-PL" dirty="0">
                <a:latin typeface="Georgia" pitchFamily="18" charset="0"/>
              </a:rPr>
              <a:t> mieszkał bliski przyjaciel filozofa,  Szkot Joseph Green – kupiec (rodzina Kanta miała też szkockie korzenie, przodkowie ze strony ojca nazywali się Cant). Green  prowadził  w Królewcu sklep i miał rozległe interesy handlowe. Kant ulokował w nich część swoich kapitałów. Zatem, obok wieloletniej przyjaźni, powodem spotkań i wspólnych podróży  mogły być sprawy biznesowe (patrz też Piława i Braniewo).</a:t>
            </a:r>
          </a:p>
        </p:txBody>
      </p:sp>
      <p:sp>
        <p:nvSpPr>
          <p:cNvPr id="7" name="Tytuł 1"/>
          <p:cNvSpPr txBox="1">
            <a:spLocks/>
          </p:cNvSpPr>
          <p:nvPr/>
        </p:nvSpPr>
        <p:spPr>
          <a:xfrm rot="-696">
            <a:off x="966268" y="191877"/>
            <a:ext cx="7065470" cy="816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Grand Hotel"/>
              <a:buNone/>
              <a:defRPr sz="5000" b="0" i="0" u="none" strike="noStrike" cap="none">
                <a:solidFill>
                  <a:schemeClr val="dk1"/>
                </a:solidFill>
                <a:latin typeface="Courgette" panose="02000603070400060004" pitchFamily="2" charset="-18"/>
                <a:ea typeface="Grand Hotel"/>
                <a:cs typeface="Grand Hotel"/>
                <a:sym typeface="Grand Hote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Grand Hotel"/>
              <a:buNone/>
              <a:defRPr sz="52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Grand Hotel"/>
              <a:buNone/>
              <a:defRPr sz="52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Grand Hotel"/>
              <a:buNone/>
              <a:defRPr sz="52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Grand Hotel"/>
              <a:buNone/>
              <a:defRPr sz="52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Grand Hotel"/>
              <a:buNone/>
              <a:defRPr sz="52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Grand Hotel"/>
              <a:buNone/>
              <a:defRPr sz="52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Grand Hotel"/>
              <a:buNone/>
              <a:defRPr sz="52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Grand Hotel"/>
              <a:buNone/>
              <a:defRPr sz="52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r>
              <a:rPr lang="pl-PL" sz="2800" spc="300" dirty="0">
                <a:latin typeface="Georgia" pitchFamily="18" charset="0"/>
              </a:rPr>
              <a:t>MODITTEN  </a:t>
            </a:r>
            <a:r>
              <a:rPr lang="pl-PL" sz="2400" i="1" dirty="0">
                <a:latin typeface="Georgia" pitchFamily="18" charset="0"/>
              </a:rPr>
              <a:t>(dziś przedmieście Królewca) </a:t>
            </a:r>
            <a:br>
              <a:rPr lang="pl-PL" sz="2400" i="1" dirty="0">
                <a:latin typeface="Georgia" pitchFamily="18" charset="0"/>
              </a:rPr>
            </a:br>
            <a:r>
              <a:rPr lang="pl-PL" sz="2800" spc="300" dirty="0">
                <a:latin typeface="Georgia" pitchFamily="18" charset="0"/>
              </a:rPr>
              <a:t>i JUDITTEN </a:t>
            </a:r>
            <a:r>
              <a:rPr lang="pl-PL" sz="2400" i="1" dirty="0">
                <a:latin typeface="Georgia" pitchFamily="18" charset="0"/>
              </a:rPr>
              <a:t>(podobnie)</a:t>
            </a: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045" y="1899600"/>
            <a:ext cx="3028776" cy="2088200"/>
          </a:xfrm>
          <a:prstGeom prst="rect">
            <a:avLst/>
          </a:prstGeom>
          <a:ln w="88900" cap="sq" cmpd="thickThin">
            <a:solidFill>
              <a:schemeClr val="accent1">
                <a:lumMod val="9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0" name="Przycisk akcji: Strona główna 9">
            <a:hlinkClick r:id="rId3" action="ppaction://hlinksldjump" highlightClick="1"/>
          </p:cNvPr>
          <p:cNvSpPr/>
          <p:nvPr/>
        </p:nvSpPr>
        <p:spPr>
          <a:xfrm>
            <a:off x="7663439" y="4599544"/>
            <a:ext cx="368300" cy="368300"/>
          </a:xfrm>
          <a:prstGeom prst="actionButtonHome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1" name="Obraz 10">
            <a:hlinkHover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99026" y="4476512"/>
            <a:ext cx="642938" cy="614363"/>
          </a:xfrm>
          <a:prstGeom prst="rect">
            <a:avLst/>
          </a:prstGeom>
        </p:spPr>
      </p:pic>
      <p:sp>
        <p:nvSpPr>
          <p:cNvPr id="2" name="pole tekstowe 1"/>
          <p:cNvSpPr txBox="1"/>
          <p:nvPr/>
        </p:nvSpPr>
        <p:spPr>
          <a:xfrm>
            <a:off x="5279221" y="4705141"/>
            <a:ext cx="12382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latin typeface="Georgia" pitchFamily="18" charset="0"/>
                <a:sym typeface="Symbol"/>
              </a:rPr>
              <a:t> </a:t>
            </a:r>
            <a:r>
              <a:rPr lang="pl-PL" sz="1000" dirty="0">
                <a:latin typeface="Georgia" pitchFamily="18" charset="0"/>
              </a:rPr>
              <a:t>Złap cytat </a:t>
            </a:r>
            <a:r>
              <a:rPr lang="pl-PL" sz="1000" dirty="0">
                <a:latin typeface="Georgia" pitchFamily="18" charset="0"/>
                <a:sym typeface="Wingdings" pitchFamily="2" charset="2"/>
              </a:rPr>
              <a:t></a:t>
            </a:r>
            <a:endParaRPr lang="pl-PL" sz="1000" dirty="0">
              <a:latin typeface="Georgia" pitchFamily="18" charset="0"/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5661521" y="4178470"/>
            <a:ext cx="20791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dirty="0" smtClean="0">
                <a:latin typeface="Georgia" pitchFamily="18" charset="0"/>
                <a:sym typeface="Symbol"/>
              </a:rPr>
              <a:t> </a:t>
            </a:r>
            <a:r>
              <a:rPr lang="pl-PL" sz="900" i="1" dirty="0" smtClean="0">
                <a:latin typeface="Georgia" pitchFamily="18" charset="0"/>
              </a:rPr>
              <a:t>Wnętrze leśniczówki</a:t>
            </a:r>
            <a:endParaRPr lang="pl-PL" sz="900" i="1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072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spd="slow" advClick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9"/>
                                            </p:cond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0" grpId="0" animBg="1"/>
      <p:bldP spid="2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863600" y="1181100"/>
            <a:ext cx="3930650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Georgia" pitchFamily="18" charset="0"/>
              </a:rPr>
              <a:t>…..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Georgia" pitchFamily="18" charset="0"/>
              </a:rPr>
              <a:t>Z kolei w nieodległym </a:t>
            </a:r>
            <a:r>
              <a:rPr lang="pl-PL" dirty="0" err="1">
                <a:latin typeface="Georgia" pitchFamily="18" charset="0"/>
              </a:rPr>
              <a:t>Juditten</a:t>
            </a:r>
            <a:r>
              <a:rPr lang="pl-PL" dirty="0">
                <a:latin typeface="Georgia" pitchFamily="18" charset="0"/>
              </a:rPr>
              <a:t> mieszkał bliski przyjaciel filozofa,  Szkot Joseph Green – kupiec (rodzina Kanta miała też szkockie korzenie, przodkowie ze strony ojca nazywali się Cant). Green  prowadził  w Królewcu sklep i miał rozległe interesy handlowe. Kant ulokował w nich część swoich kapitałów. Zatem, obok wieloletniej przyjaźni, powodem spotkań i wspólnych podróży  mogły być sprawy biznesowe (patrz też Piława i Braniewo).</a:t>
            </a:r>
          </a:p>
        </p:txBody>
      </p:sp>
      <p:sp>
        <p:nvSpPr>
          <p:cNvPr id="7" name="Tytuł 1"/>
          <p:cNvSpPr txBox="1">
            <a:spLocks/>
          </p:cNvSpPr>
          <p:nvPr/>
        </p:nvSpPr>
        <p:spPr>
          <a:xfrm rot="-696">
            <a:off x="966268" y="191877"/>
            <a:ext cx="7065470" cy="816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Grand Hotel"/>
              <a:buNone/>
              <a:defRPr sz="5000" b="0" i="0" u="none" strike="noStrike" cap="none">
                <a:solidFill>
                  <a:schemeClr val="dk1"/>
                </a:solidFill>
                <a:latin typeface="Courgette" panose="02000603070400060004" pitchFamily="2" charset="-18"/>
                <a:ea typeface="Grand Hotel"/>
                <a:cs typeface="Grand Hotel"/>
                <a:sym typeface="Grand Hote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Grand Hotel"/>
              <a:buNone/>
              <a:defRPr sz="52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Grand Hotel"/>
              <a:buNone/>
              <a:defRPr sz="52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Grand Hotel"/>
              <a:buNone/>
              <a:defRPr sz="52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Grand Hotel"/>
              <a:buNone/>
              <a:defRPr sz="52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Grand Hotel"/>
              <a:buNone/>
              <a:defRPr sz="52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Grand Hotel"/>
              <a:buNone/>
              <a:defRPr sz="52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Grand Hotel"/>
              <a:buNone/>
              <a:defRPr sz="52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Grand Hotel"/>
              <a:buNone/>
              <a:defRPr sz="5200" b="0" i="0" u="none" strike="noStrike" cap="none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r>
              <a:rPr lang="pl-PL" sz="2800" spc="300" dirty="0">
                <a:latin typeface="Georgia" pitchFamily="18" charset="0"/>
              </a:rPr>
              <a:t>MODITTEN  </a:t>
            </a:r>
            <a:r>
              <a:rPr lang="pl-PL" sz="2400" i="1" dirty="0">
                <a:latin typeface="Georgia" pitchFamily="18" charset="0"/>
              </a:rPr>
              <a:t>(dziś przedmieście Królewca) </a:t>
            </a:r>
            <a:br>
              <a:rPr lang="pl-PL" sz="2400" i="1" dirty="0">
                <a:latin typeface="Georgia" pitchFamily="18" charset="0"/>
              </a:rPr>
            </a:br>
            <a:r>
              <a:rPr lang="pl-PL" sz="2800" spc="300" dirty="0">
                <a:latin typeface="Georgia" pitchFamily="18" charset="0"/>
              </a:rPr>
              <a:t>i JUDITTEN </a:t>
            </a:r>
            <a:r>
              <a:rPr lang="pl-PL" sz="2400" i="1" dirty="0">
                <a:latin typeface="Georgia" pitchFamily="18" charset="0"/>
              </a:rPr>
              <a:t>(podobnie)</a:t>
            </a: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045" y="1899600"/>
            <a:ext cx="3028776" cy="2088200"/>
          </a:xfrm>
          <a:prstGeom prst="rect">
            <a:avLst/>
          </a:prstGeom>
          <a:ln w="88900" cap="sq" cmpd="thickThin">
            <a:solidFill>
              <a:schemeClr val="accent1">
                <a:lumMod val="9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0" name="Przycisk akcji: Strona główna 9">
            <a:hlinkClick r:id="rId3" action="ppaction://hlinksldjump" highlightClick="1"/>
          </p:cNvPr>
          <p:cNvSpPr/>
          <p:nvPr/>
        </p:nvSpPr>
        <p:spPr>
          <a:xfrm>
            <a:off x="7663439" y="4599544"/>
            <a:ext cx="368300" cy="3683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2" name="Obraz 11">
            <a:hlinkHover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62703" y="4476512"/>
            <a:ext cx="642938" cy="614363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5661521" y="4178470"/>
            <a:ext cx="20791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dirty="0" smtClean="0">
                <a:latin typeface="Georgia" pitchFamily="18" charset="0"/>
                <a:sym typeface="Symbol"/>
              </a:rPr>
              <a:t> </a:t>
            </a:r>
            <a:r>
              <a:rPr lang="pl-PL" sz="900" i="1" dirty="0" smtClean="0">
                <a:latin typeface="Georgia" pitchFamily="18" charset="0"/>
              </a:rPr>
              <a:t>Wnętrze leśniczówki</a:t>
            </a:r>
            <a:endParaRPr lang="pl-PL" sz="900" i="1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9937276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intage Photo Album For Education by Slidesgo">
  <a:themeElements>
    <a:clrScheme name="Niestandardowy 1">
      <a:dk1>
        <a:srgbClr val="4F493D"/>
      </a:dk1>
      <a:lt1>
        <a:srgbClr val="AFAB85"/>
      </a:lt1>
      <a:dk2>
        <a:srgbClr val="4F493D"/>
      </a:dk2>
      <a:lt2>
        <a:srgbClr val="F8CD7D"/>
      </a:lt2>
      <a:accent1>
        <a:srgbClr val="F9E4C2"/>
      </a:accent1>
      <a:accent2>
        <a:srgbClr val="E4A448"/>
      </a:accent2>
      <a:accent3>
        <a:srgbClr val="9C693D"/>
      </a:accent3>
      <a:accent4>
        <a:srgbClr val="6E9077"/>
      </a:accent4>
      <a:accent5>
        <a:srgbClr val="FFFFFF"/>
      </a:accent5>
      <a:accent6>
        <a:srgbClr val="FFFFFF"/>
      </a:accent6>
      <a:hlink>
        <a:srgbClr val="3B362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4259</TotalTime>
  <Words>4485</Words>
  <Application>Microsoft Office PowerPoint</Application>
  <PresentationFormat>Pokaz na ekranie (16:9)</PresentationFormat>
  <Paragraphs>220</Paragraphs>
  <Slides>56</Slides>
  <Notes>5</Notes>
  <HiddenSlides>0</HiddenSlides>
  <MMClips>0</MMClips>
  <ScaleCrop>false</ScaleCrop>
  <HeadingPairs>
    <vt:vector size="6" baseType="variant">
      <vt:variant>
        <vt:lpstr>Używane czcionki</vt:lpstr>
      </vt:variant>
      <vt:variant>
        <vt:i4>9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56</vt:i4>
      </vt:variant>
    </vt:vector>
  </HeadingPairs>
  <TitlesOfParts>
    <vt:vector size="66" baseType="lpstr">
      <vt:lpstr>Arial</vt:lpstr>
      <vt:lpstr>Georgia</vt:lpstr>
      <vt:lpstr>Comic Sans MS</vt:lpstr>
      <vt:lpstr>Courgette</vt:lpstr>
      <vt:lpstr>Wingdings</vt:lpstr>
      <vt:lpstr>Andika</vt:lpstr>
      <vt:lpstr>Grand Hotel</vt:lpstr>
      <vt:lpstr>Symbol</vt:lpstr>
      <vt:lpstr>Adobe Gothic Std B</vt:lpstr>
      <vt:lpstr>Vintage Photo Album For Education by Slidesgo</vt:lpstr>
      <vt:lpstr> Warmińsko-mazurskie ślady wędrówek Immanuela Kanta  i inne tropy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PIŁAWA (dziś Bałtijsk)</vt:lpstr>
      <vt:lpstr>PIŁAWA (dziś Bałtijsk)</vt:lpstr>
      <vt:lpstr>PIŁAWA (dziś Bałtijsk)</vt:lpstr>
      <vt:lpstr>Prezentacja programu PowerPoint</vt:lpstr>
      <vt:lpstr>WOHNSDORF (dziś Kurartnoje)</vt:lpstr>
      <vt:lpstr>WOHNSDORF (dziś Kurartnoje)</vt:lpstr>
      <vt:lpstr>WOHNSDORF (dziś Kurartnoje)</vt:lpstr>
      <vt:lpstr>Prezentacja programu PowerPoint</vt:lpstr>
      <vt:lpstr>JUDTSCHEN (dziś Wiesiołowka)</vt:lpstr>
      <vt:lpstr>JUDTSCHEN (dziś Wiesiołowka)</vt:lpstr>
      <vt:lpstr>JUDTSCHEN (dziś Wiesiołowka)</vt:lpstr>
      <vt:lpstr>JUDTSCHEN (dziś Wiesiołowka)</vt:lpstr>
      <vt:lpstr>Prezentacja programu PowerPoint</vt:lpstr>
      <vt:lpstr>BRANIEWO (kiedyś Braunsberg)</vt:lpstr>
      <vt:lpstr>BRANIEWO (kiedyś Braunsberg)</vt:lpstr>
      <vt:lpstr>BRANIEWO (kiedyś Braunsberg)</vt:lpstr>
      <vt:lpstr>BRANIEWO (kiedyś Braunsberg)</vt:lpstr>
      <vt:lpstr>Prezentacja programu PowerPoint</vt:lpstr>
      <vt:lpstr>GOŁDAP (kiedyś Goldap) oraz okoliczne majątki - KLESZCZEWO , NIEDRZWICA</vt:lpstr>
      <vt:lpstr>GOŁDAP (kiedyś Goldap) oraz okoliczne majątki - KLESZCZEWO , NIEDRZWICA</vt:lpstr>
      <vt:lpstr>GOŁDAP (kiedyś Goldap) oraz okoliczne majątki - KLESZCZEWO , NIEDRZWICA</vt:lpstr>
      <vt:lpstr>GOŁDAP (kiedyś Goldap) oraz okoliczne majątki - KLESZCZEWO , NIEDRZWICA</vt:lpstr>
      <vt:lpstr>GOŁDAP (kiedyś Goldap) oraz okoliczne majątki - KLESZCZEWO , NIEDRZWICA</vt:lpstr>
      <vt:lpstr>Prezentacja programu PowerPoint</vt:lpstr>
      <vt:lpstr>JARNOŁTOWO</vt:lpstr>
      <vt:lpstr>JARNOŁTOWO</vt:lpstr>
      <vt:lpstr>JARNOŁTOWO</vt:lpstr>
      <vt:lpstr>JARNOŁTOWO</vt:lpstr>
      <vt:lpstr>JARNOŁTOWO</vt:lpstr>
      <vt:lpstr>Prezentacja programu PowerPoint</vt:lpstr>
      <vt:lpstr>IŁAWA</vt:lpstr>
      <vt:lpstr>ANEGDOTY</vt:lpstr>
      <vt:lpstr>PUNKTUALNOŚĆ</vt:lpstr>
      <vt:lpstr>RZEŹNIK</vt:lpstr>
      <vt:lpstr>MOST NA TAMIZIE</vt:lpstr>
      <vt:lpstr>KOGUT</vt:lpstr>
      <vt:lpstr>Wizyta studyjna uczniów „Żeromka”   w Jarnołtowie</vt:lpstr>
      <vt:lpstr>Uroczyste sesja naukowa i uroczyste  otwarcie kącika Kanta w Jarnołtowie</vt:lpstr>
      <vt:lpstr>Wykorzystana literatura</vt:lpstr>
      <vt:lpstr>Robert Budzinski</vt:lpstr>
      <vt:lpstr>Dziękujemy za uwagę!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Kant</dc:title>
  <dc:creator>Grzegorz Olszlegier</dc:creator>
  <cp:lastModifiedBy>Grzegorz</cp:lastModifiedBy>
  <cp:revision>223</cp:revision>
  <dcterms:modified xsi:type="dcterms:W3CDTF">2024-10-22T19:07:33Z</dcterms:modified>
</cp:coreProperties>
</file>